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72"/>
  </p:notesMasterIdLst>
  <p:sldIdLst>
    <p:sldId id="256" r:id="rId2"/>
    <p:sldId id="257" r:id="rId3"/>
    <p:sldId id="321" r:id="rId4"/>
    <p:sldId id="322" r:id="rId5"/>
    <p:sldId id="323" r:id="rId6"/>
    <p:sldId id="311" r:id="rId7"/>
    <p:sldId id="258" r:id="rId8"/>
    <p:sldId id="312" r:id="rId9"/>
    <p:sldId id="259" r:id="rId10"/>
    <p:sldId id="260" r:id="rId11"/>
    <p:sldId id="283" r:id="rId12"/>
    <p:sldId id="313" r:id="rId13"/>
    <p:sldId id="261" r:id="rId14"/>
    <p:sldId id="262" r:id="rId15"/>
    <p:sldId id="263" r:id="rId16"/>
    <p:sldId id="264" r:id="rId17"/>
    <p:sldId id="327" r:id="rId18"/>
    <p:sldId id="265" r:id="rId19"/>
    <p:sldId id="328" r:id="rId20"/>
    <p:sldId id="315" r:id="rId21"/>
    <p:sldId id="270" r:id="rId22"/>
    <p:sldId id="320" r:id="rId23"/>
    <p:sldId id="279" r:id="rId24"/>
    <p:sldId id="276" r:id="rId25"/>
    <p:sldId id="278" r:id="rId26"/>
    <p:sldId id="326" r:id="rId27"/>
    <p:sldId id="316" r:id="rId28"/>
    <p:sldId id="275" r:id="rId29"/>
    <p:sldId id="271" r:id="rId30"/>
    <p:sldId id="310" r:id="rId31"/>
    <p:sldId id="284" r:id="rId32"/>
    <p:sldId id="317" r:id="rId33"/>
    <p:sldId id="280" r:id="rId34"/>
    <p:sldId id="281" r:id="rId35"/>
    <p:sldId id="288" r:id="rId36"/>
    <p:sldId id="289" r:id="rId37"/>
    <p:sldId id="282" r:id="rId38"/>
    <p:sldId id="290" r:id="rId39"/>
    <p:sldId id="285" r:id="rId40"/>
    <p:sldId id="286" r:id="rId41"/>
    <p:sldId id="287" r:id="rId42"/>
    <p:sldId id="292" r:id="rId43"/>
    <p:sldId id="291" r:id="rId44"/>
    <p:sldId id="325" r:id="rId45"/>
    <p:sldId id="300" r:id="rId46"/>
    <p:sldId id="301" r:id="rId47"/>
    <p:sldId id="302" r:id="rId48"/>
    <p:sldId id="303" r:id="rId49"/>
    <p:sldId id="324" r:id="rId50"/>
    <p:sldId id="295" r:id="rId51"/>
    <p:sldId id="296" r:id="rId52"/>
    <p:sldId id="298" r:id="rId53"/>
    <p:sldId id="304" r:id="rId54"/>
    <p:sldId id="305" r:id="rId55"/>
    <p:sldId id="293" r:id="rId56"/>
    <p:sldId id="307" r:id="rId57"/>
    <p:sldId id="309" r:id="rId58"/>
    <p:sldId id="318" r:id="rId59"/>
    <p:sldId id="306" r:id="rId60"/>
    <p:sldId id="294" r:id="rId61"/>
    <p:sldId id="269" r:id="rId62"/>
    <p:sldId id="319" r:id="rId63"/>
    <p:sldId id="267" r:id="rId64"/>
    <p:sldId id="268" r:id="rId65"/>
    <p:sldId id="272" r:id="rId66"/>
    <p:sldId id="273" r:id="rId67"/>
    <p:sldId id="274" r:id="rId68"/>
    <p:sldId id="266" r:id="rId69"/>
    <p:sldId id="277" r:id="rId70"/>
    <p:sldId id="308" r:id="rId7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2374" autoAdjust="0"/>
  </p:normalViewPr>
  <p:slideViewPr>
    <p:cSldViewPr snapToGrid="0">
      <p:cViewPr varScale="1">
        <p:scale>
          <a:sx n="61" d="100"/>
          <a:sy n="61" d="100"/>
        </p:scale>
        <p:origin x="1074" y="72"/>
      </p:cViewPr>
      <p:guideLst/>
    </p:cSldViewPr>
  </p:slideViewPr>
  <p:outlineViewPr>
    <p:cViewPr>
      <p:scale>
        <a:sx n="33" d="100"/>
        <a:sy n="33" d="100"/>
      </p:scale>
      <p:origin x="0" y="-18666"/>
    </p:cViewPr>
  </p:outlineViewPr>
  <p:notesTextViewPr>
    <p:cViewPr>
      <p:scale>
        <a:sx n="100" d="100"/>
        <a:sy n="100" d="100"/>
      </p:scale>
      <p:origin x="0" y="0"/>
    </p:cViewPr>
  </p:notesTextViewPr>
  <p:sorterViewPr>
    <p:cViewPr>
      <p:scale>
        <a:sx n="100" d="100"/>
        <a:sy n="100" d="100"/>
      </p:scale>
      <p:origin x="0" y="-107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1177A-AC66-46B7-A1B3-2B91607F9C7A}" type="datetimeFigureOut">
              <a:rPr lang="zh-TW" altLang="en-US" smtClean="0"/>
              <a:t>2019/8/24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6986D6-F4F9-432A-83B4-E36F78E74298}" type="slidenum">
              <a:rPr lang="zh-TW" altLang="en-US" smtClean="0"/>
              <a:t>‹#›</a:t>
            </a:fld>
            <a:endParaRPr lang="zh-TW" altLang="en-US"/>
          </a:p>
        </p:txBody>
      </p:sp>
    </p:spTree>
    <p:extLst>
      <p:ext uri="{BB962C8B-B14F-4D97-AF65-F5344CB8AC3E}">
        <p14:creationId xmlns:p14="http://schemas.microsoft.com/office/powerpoint/2010/main" val="588419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1</a:t>
            </a:fld>
            <a:endParaRPr lang="zh-TW" altLang="en-US"/>
          </a:p>
        </p:txBody>
      </p:sp>
    </p:spTree>
    <p:extLst>
      <p:ext uri="{BB962C8B-B14F-4D97-AF65-F5344CB8AC3E}">
        <p14:creationId xmlns:p14="http://schemas.microsoft.com/office/powerpoint/2010/main" val="3538521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a:t>
            </a:r>
            <a:r>
              <a:rPr lang="en-US" altLang="zh-TW" baseline="0" dirty="0" smtClean="0"/>
              <a:t> purpose of this data set will mentioned later. </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11</a:t>
            </a:fld>
            <a:endParaRPr lang="zh-TW" altLang="en-US"/>
          </a:p>
        </p:txBody>
      </p:sp>
    </p:spTree>
    <p:extLst>
      <p:ext uri="{BB962C8B-B14F-4D97-AF65-F5344CB8AC3E}">
        <p14:creationId xmlns:p14="http://schemas.microsoft.com/office/powerpoint/2010/main" val="344034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Since MR images are</a:t>
            </a:r>
            <a:r>
              <a:rPr lang="en-US" altLang="zh-TW" sz="1200" b="0" i="0" kern="1200" baseline="0" dirty="0" smtClean="0">
                <a:solidFill>
                  <a:schemeClr val="tx1"/>
                </a:solidFill>
                <a:effectLst/>
                <a:latin typeface="+mn-lt"/>
                <a:ea typeface="+mn-ea"/>
                <a:cs typeface="+mn-cs"/>
              </a:rPr>
              <a:t> all gray-scale images, researches are focus on how to extract feature from gay-scale images.</a:t>
            </a:r>
          </a:p>
          <a:p>
            <a:r>
              <a:rPr lang="en-US" altLang="zh-TW" sz="1200" b="0" i="0" kern="1200" baseline="0" dirty="0" smtClean="0">
                <a:solidFill>
                  <a:schemeClr val="tx1"/>
                </a:solidFill>
                <a:effectLst/>
                <a:latin typeface="+mn-lt"/>
                <a:ea typeface="+mn-ea"/>
                <a:cs typeface="+mn-cs"/>
              </a:rPr>
              <a:t>Two popular matrices dedicated to this usage are used in this paper. I will skip what they actually are. Lots of detail can find online or in my final report. </a:t>
            </a:r>
          </a:p>
          <a:p>
            <a:r>
              <a:rPr lang="en-US" altLang="zh-TW" sz="1200" b="0" i="0" kern="1200" baseline="0" dirty="0" smtClean="0">
                <a:solidFill>
                  <a:schemeClr val="tx1"/>
                </a:solidFill>
                <a:effectLst/>
                <a:latin typeface="+mn-lt"/>
                <a:ea typeface="+mn-ea"/>
                <a:cs typeface="+mn-cs"/>
              </a:rPr>
              <a:t>In the presentation, this is just the minor. </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These two matrices are</a:t>
            </a:r>
            <a:r>
              <a:rPr lang="en-US" altLang="zh-TW" sz="1200" b="0" i="0" kern="1200" baseline="0" dirty="0" smtClean="0">
                <a:solidFill>
                  <a:schemeClr val="tx1"/>
                </a:solidFill>
                <a:effectLst/>
                <a:latin typeface="+mn-lt"/>
                <a:ea typeface="+mn-ea"/>
                <a:cs typeface="+mn-cs"/>
              </a:rPr>
              <a:t> just like a summary of the image, more effort is needed to extract the true features from the image.</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13</a:t>
            </a:fld>
            <a:endParaRPr lang="zh-TW" altLang="en-US"/>
          </a:p>
        </p:txBody>
      </p:sp>
    </p:spTree>
    <p:extLst>
      <p:ext uri="{BB962C8B-B14F-4D97-AF65-F5344CB8AC3E}">
        <p14:creationId xmlns:p14="http://schemas.microsoft.com/office/powerpoint/2010/main" val="1071085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Here</a:t>
            </a:r>
            <a:r>
              <a:rPr lang="en-US" altLang="zh-TW" baseline="0" dirty="0" smtClean="0"/>
              <a:t> are all the features I extracted according to the paper from those two matrices.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Not all are used in RFI, the usage of other features will mentioned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The detail of the implementation of feature extraction can be found in my </a:t>
            </a:r>
            <a:r>
              <a:rPr lang="en-US" altLang="zh-TW" baseline="0" dirty="0" err="1" smtClean="0"/>
              <a:t>github</a:t>
            </a:r>
            <a:r>
              <a:rPr lang="en-US" altLang="zh-TW" baseline="0" dirty="0" smtClean="0"/>
              <a:t>.</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NLE </a:t>
            </a:r>
            <a:r>
              <a:rPr lang="en-US" altLang="zh-TW" sz="1200" b="0" kern="1200" dirty="0" smtClean="0">
                <a:solidFill>
                  <a:schemeClr val="tx1"/>
                </a:solidFill>
                <a:effectLst/>
                <a:latin typeface="+mn-lt"/>
                <a:ea typeface="+mn-ea"/>
                <a:cs typeface="+mn-cs"/>
              </a:rPr>
              <a:t>stands for </a:t>
            </a:r>
            <a:r>
              <a:rPr lang="en-US" altLang="zh-TW" sz="1200" b="1" i="1" kern="1200" dirty="0" smtClean="0">
                <a:solidFill>
                  <a:schemeClr val="tx1"/>
                </a:solidFill>
                <a:effectLst/>
                <a:latin typeface="+mn-lt"/>
                <a:ea typeface="+mn-ea"/>
                <a:cs typeface="+mn-cs"/>
              </a:rPr>
              <a:t>Normalized Liver Enhancement </a:t>
            </a:r>
            <a:r>
              <a:rPr lang="en-US" altLang="zh-TW" dirty="0" smtClean="0"/>
              <a:t>comes from</a:t>
            </a:r>
            <a:r>
              <a:rPr lang="en-US" altLang="zh-TW" baseline="0" dirty="0" smtClean="0"/>
              <a:t> another 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smtClean="0">
                <a:solidFill>
                  <a:schemeClr val="tx1"/>
                </a:solidFill>
                <a:effectLst/>
                <a:latin typeface="+mn-lt"/>
                <a:ea typeface="+mn-ea"/>
                <a:cs typeface="+mn-cs"/>
              </a:rPr>
              <a:t>It is related to liver relative enhancement.</a:t>
            </a:r>
            <a:r>
              <a:rPr lang="en-US" altLang="zh-TW" sz="1200" b="0" kern="1200" baseline="0" dirty="0" smtClean="0">
                <a:solidFill>
                  <a:schemeClr val="tx1"/>
                </a:solidFill>
                <a:effectLst/>
                <a:latin typeface="+mn-lt"/>
                <a:ea typeface="+mn-ea"/>
                <a:cs typeface="+mn-cs"/>
              </a:rPr>
              <a:t> Simply, j</a:t>
            </a:r>
            <a:r>
              <a:rPr lang="en-US" altLang="zh-TW" sz="1200" b="0" kern="1200" dirty="0" smtClean="0">
                <a:solidFill>
                  <a:schemeClr val="tx1"/>
                </a:solidFill>
                <a:effectLst/>
                <a:latin typeface="+mn-lt"/>
                <a:ea typeface="+mn-ea"/>
                <a:cs typeface="+mn-cs"/>
              </a:rPr>
              <a:t>us</a:t>
            </a:r>
            <a:r>
              <a:rPr lang="en-US" altLang="zh-TW" sz="1200" b="0" kern="1200" baseline="0" dirty="0" smtClean="0">
                <a:solidFill>
                  <a:schemeClr val="tx1"/>
                </a:solidFill>
                <a:effectLst/>
                <a:latin typeface="+mn-lt"/>
                <a:ea typeface="+mn-ea"/>
                <a:cs typeface="+mn-cs"/>
              </a:rPr>
              <a:t>t the </a:t>
            </a:r>
            <a:r>
              <a:rPr lang="en-US" altLang="zh-TW" sz="1200" b="0" kern="1200" dirty="0" smtClean="0">
                <a:solidFill>
                  <a:schemeClr val="tx1"/>
                </a:solidFill>
                <a:effectLst/>
                <a:latin typeface="+mn-lt"/>
                <a:ea typeface="+mn-ea"/>
                <a:cs typeface="+mn-cs"/>
              </a:rPr>
              <a:t>relative image intensity</a:t>
            </a:r>
            <a:r>
              <a:rPr lang="en-US" altLang="zh-TW" sz="1200" b="0" kern="1200" baseline="0" dirty="0" smtClean="0">
                <a:solidFill>
                  <a:schemeClr val="tx1"/>
                </a:solidFill>
                <a:effectLst/>
                <a:latin typeface="+mn-lt"/>
                <a:ea typeface="+mn-ea"/>
                <a:cs typeface="+mn-cs"/>
              </a:rPr>
              <a:t> of the liver parts with other parts in MR images</a:t>
            </a:r>
            <a:r>
              <a:rPr lang="en-US" altLang="zh-TW" sz="1200" b="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The value here is measured by staff in the hospital and record in a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14</a:t>
            </a:fld>
            <a:endParaRPr lang="zh-TW" altLang="en-US"/>
          </a:p>
        </p:txBody>
      </p:sp>
    </p:spTree>
    <p:extLst>
      <p:ext uri="{BB962C8B-B14F-4D97-AF65-F5344CB8AC3E}">
        <p14:creationId xmlns:p14="http://schemas.microsoft.com/office/powerpoint/2010/main" val="2995566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example raw</a:t>
            </a:r>
            <a:r>
              <a:rPr lang="en-US" altLang="zh-TW" baseline="0" dirty="0" smtClean="0"/>
              <a:t> image</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15</a:t>
            </a:fld>
            <a:endParaRPr lang="zh-TW" altLang="en-US"/>
          </a:p>
        </p:txBody>
      </p:sp>
    </p:spTree>
    <p:extLst>
      <p:ext uri="{BB962C8B-B14F-4D97-AF65-F5344CB8AC3E}">
        <p14:creationId xmlns:p14="http://schemas.microsoft.com/office/powerpoint/2010/main" val="1121699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a:t>
            </a:r>
            <a:r>
              <a:rPr lang="en-US" altLang="zh-TW" baseline="0" dirty="0" smtClean="0"/>
              <a:t> shows the RFI of each pixel in liver. The boundary is omitted, since it will include the pixel that is out of interest during calculation.</a:t>
            </a:r>
          </a:p>
          <a:p>
            <a:r>
              <a:rPr lang="en-US" altLang="zh-TW" baseline="0" dirty="0" smtClean="0"/>
              <a:t>The </a:t>
            </a:r>
            <a:r>
              <a:rPr lang="en-US" altLang="zh-TW" baseline="0" dirty="0" err="1" smtClean="0"/>
              <a:t>avgRFI</a:t>
            </a:r>
            <a:r>
              <a:rPr lang="en-US" altLang="zh-TW" baseline="0" dirty="0" smtClean="0"/>
              <a:t> </a:t>
            </a:r>
            <a:r>
              <a:rPr lang="en-US" altLang="zh-TW" baseline="0" dirty="0" err="1" smtClean="0"/>
              <a:t>justs</a:t>
            </a:r>
            <a:r>
              <a:rPr lang="en-US" altLang="zh-TW" baseline="0" dirty="0" smtClean="0"/>
              <a:t> show the RFI average among all the pixels.</a:t>
            </a:r>
          </a:p>
          <a:p>
            <a:endParaRPr lang="en-US" altLang="zh-TW" baseline="0" dirty="0" smtClean="0"/>
          </a:p>
          <a:p>
            <a:r>
              <a:rPr lang="en-US" altLang="zh-TW" baseline="0" dirty="0" smtClean="0"/>
              <a:t>From the result of the paper, we can observe that more severe fibrosis stage, higher the RFI. However, this is not what we see in our result. </a:t>
            </a:r>
          </a:p>
          <a:p>
            <a:r>
              <a:rPr lang="en-US" altLang="zh-TW" baseline="0" dirty="0" smtClean="0"/>
              <a:t>The paper draw ROI(Region of Interest) manually, but I use whole liver as ROI.</a:t>
            </a:r>
          </a:p>
          <a:p>
            <a:r>
              <a:rPr lang="en-US" altLang="zh-TW" baseline="0" dirty="0" smtClean="0"/>
              <a:t>Also, how the paper get summarized RFI is not clear, although the paper has mentioned that they took  the average of each feature as representative value for each patient. They still show the RFI mapping for each pixel, </a:t>
            </a:r>
          </a:p>
          <a:p>
            <a:r>
              <a:rPr lang="en-US" altLang="zh-TW" baseline="0" dirty="0" smtClean="0"/>
              <a:t>the summarized RFI comes from the average of this mapping or the representative features came from averaging is not clear, but I think there won’t be lots of different, </a:t>
            </a:r>
          </a:p>
          <a:p>
            <a:r>
              <a:rPr lang="en-US" altLang="zh-TW" baseline="0" dirty="0" smtClean="0"/>
              <a:t>and our result is still bad anyway.</a:t>
            </a:r>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16</a:t>
            </a:fld>
            <a:endParaRPr lang="zh-TW" altLang="en-US"/>
          </a:p>
        </p:txBody>
      </p:sp>
    </p:spTree>
    <p:extLst>
      <p:ext uri="{BB962C8B-B14F-4D97-AF65-F5344CB8AC3E}">
        <p14:creationId xmlns:p14="http://schemas.microsoft.com/office/powerpoint/2010/main" val="3934091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Right</a:t>
            </a:r>
            <a:r>
              <a:rPr lang="en-US" altLang="zh-TW" baseline="0" dirty="0" smtClean="0"/>
              <a:t> : distribution of our RFI, here the RFI means </a:t>
            </a:r>
            <a:r>
              <a:rPr lang="en-US" altLang="zh-TW" baseline="0" dirty="0" err="1" smtClean="0"/>
              <a:t>avgRFI</a:t>
            </a:r>
            <a:r>
              <a:rPr lang="en-US" altLang="zh-TW" baseline="0" dirty="0" smtClean="0"/>
              <a:t>.</a:t>
            </a:r>
            <a:r>
              <a:rPr lang="zh-TW" altLang="en-US" baseline="0" dirty="0" smtClean="0"/>
              <a:t> </a:t>
            </a:r>
            <a:r>
              <a:rPr lang="en-US" altLang="zh-TW" baseline="0" dirty="0" smtClean="0"/>
              <a:t>Since without only one value, I don’t know how to summarize all the pixel in an image. I think the paper has done the same thing. </a:t>
            </a:r>
          </a:p>
          <a:p>
            <a:r>
              <a:rPr lang="en-US" altLang="zh-TW" baseline="0" dirty="0" smtClean="0"/>
              <a:t>Left: distribution of RFI from the paper.</a:t>
            </a:r>
          </a:p>
          <a:p>
            <a:r>
              <a:rPr lang="en-US" altLang="zh-TW" b="1" i="1" baseline="0" dirty="0" smtClean="0"/>
              <a:t>(NOTICE: the y axis)</a:t>
            </a:r>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17</a:t>
            </a:fld>
            <a:endParaRPr lang="zh-TW" altLang="en-US"/>
          </a:p>
        </p:txBody>
      </p:sp>
    </p:spTree>
    <p:extLst>
      <p:ext uri="{BB962C8B-B14F-4D97-AF65-F5344CB8AC3E}">
        <p14:creationId xmlns:p14="http://schemas.microsoft.com/office/powerpoint/2010/main" val="2825989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Accuracy seems okay is just because our dataset</a:t>
            </a:r>
            <a:r>
              <a:rPr lang="en-US" altLang="zh-TW" baseline="0" dirty="0" smtClean="0"/>
              <a:t> is skew</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18</a:t>
            </a:fld>
            <a:endParaRPr lang="zh-TW" altLang="en-US"/>
          </a:p>
        </p:txBody>
      </p:sp>
    </p:spTree>
    <p:extLst>
      <p:ext uri="{BB962C8B-B14F-4D97-AF65-F5344CB8AC3E}">
        <p14:creationId xmlns:p14="http://schemas.microsoft.com/office/powerpoint/2010/main" val="903300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smtClean="0"/>
              <a:t>Seems the original formula work very poor</a:t>
            </a:r>
          </a:p>
          <a:p>
            <a:r>
              <a:rPr lang="en-US" altLang="zh-TW" baseline="0" dirty="0" smtClean="0"/>
              <a:t>Here I followed the same procedure proposed in the paper, and train a new formula that fits to our data set.</a:t>
            </a:r>
          </a:p>
          <a:p>
            <a:endParaRPr lang="en-US" altLang="zh-TW"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1" baseline="0" dirty="0" smtClean="0"/>
              <a:t>100% sensitivity </a:t>
            </a:r>
            <a:r>
              <a:rPr lang="en-US" altLang="zh-TW" baseline="0" dirty="0" smtClean="0"/>
              <a:t>100% is not reasonable….</a:t>
            </a:r>
            <a:endParaRPr lang="en-US" altLang="zh-TW" b="1" i="1" baseline="0" dirty="0" smtClean="0"/>
          </a:p>
          <a:p>
            <a:r>
              <a:rPr lang="en-US" altLang="zh-TW" b="0" i="0" baseline="0" dirty="0" smtClean="0"/>
              <a:t>Since the data set needed to be divided into train and test set, there o</a:t>
            </a:r>
            <a:r>
              <a:rPr lang="en-US" altLang="zh-TW" dirty="0" smtClean="0"/>
              <a:t>nly</a:t>
            </a:r>
            <a:r>
              <a:rPr lang="en-US" altLang="zh-TW" baseline="0" dirty="0" smtClean="0"/>
              <a:t> 5 positive sample remaining in the test set!!!! </a:t>
            </a:r>
          </a:p>
          <a:p>
            <a:r>
              <a:rPr lang="en-US" altLang="zh-TW" baseline="0" dirty="0" smtClean="0"/>
              <a:t>Also, the threshold is too close to 1(RFI is in 0 to 1 interval). &lt;threshold = stage 0~2 &gt;=threshold=stage3~4;</a:t>
            </a:r>
          </a:p>
          <a:p>
            <a:r>
              <a:rPr lang="en-US" altLang="zh-TW" baseline="0" dirty="0" smtClean="0"/>
              <a:t>The classifier is very bias, and only reason the classifier act like this is due to the skew dataset.</a:t>
            </a:r>
          </a:p>
          <a:p>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19</a:t>
            </a:fld>
            <a:endParaRPr lang="zh-TW" altLang="en-US"/>
          </a:p>
        </p:txBody>
      </p:sp>
    </p:spTree>
    <p:extLst>
      <p:ext uri="{BB962C8B-B14F-4D97-AF65-F5344CB8AC3E}">
        <p14:creationId xmlns:p14="http://schemas.microsoft.com/office/powerpoint/2010/main" val="1275531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only have 91 patients</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21</a:t>
            </a:fld>
            <a:endParaRPr lang="zh-TW" altLang="en-US"/>
          </a:p>
        </p:txBody>
      </p:sp>
    </p:spTree>
    <p:extLst>
      <p:ext uri="{BB962C8B-B14F-4D97-AF65-F5344CB8AC3E}">
        <p14:creationId xmlns:p14="http://schemas.microsoft.com/office/powerpoint/2010/main" val="1312679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Here we made</a:t>
            </a:r>
            <a:r>
              <a:rPr lang="en-US" altLang="zh-TW" baseline="0" dirty="0" smtClean="0"/>
              <a:t> a big </a:t>
            </a:r>
            <a:r>
              <a:rPr lang="en-US" altLang="zh-TW" dirty="0" smtClean="0"/>
              <a:t>assumption every patient’s Liver Fibrosis Stage is equally distributed across the whole</a:t>
            </a:r>
            <a:r>
              <a:rPr lang="en-US" altLang="zh-TW" baseline="0" dirty="0" smtClean="0"/>
              <a:t> Liver.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If a patient is labeled as stage 4, every slices from that patient are also labeled  as stage 4.</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An area threshold is just in case a slice with only small liver area will introduce some noise especially later training a Deep learning models which take only raw image as input.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It’s might not cause too much difference in manual feature extraction methods, since we only extract the feature inside liver region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(Also, if the liver area is too small, it’s not capable to extract the features as mentioned above.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And the algorithm will just omits those slices.)</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I’ll mentioned why this is a big and not always true assumption…</a:t>
            </a:r>
            <a:endParaRPr lang="zh-TW" altLang="en-US" dirty="0" smtClean="0"/>
          </a:p>
          <a:p>
            <a:endParaRPr lang="sv-SE" dirty="0"/>
          </a:p>
        </p:txBody>
      </p:sp>
      <p:sp>
        <p:nvSpPr>
          <p:cNvPr id="4" name="Slide Number Placeholder 3"/>
          <p:cNvSpPr>
            <a:spLocks noGrp="1"/>
          </p:cNvSpPr>
          <p:nvPr>
            <p:ph type="sldNum" sz="quarter" idx="10"/>
          </p:nvPr>
        </p:nvSpPr>
        <p:spPr/>
        <p:txBody>
          <a:bodyPr/>
          <a:lstStyle/>
          <a:p>
            <a:fld id="{FA6986D6-F4F9-432A-83B4-E36F78E74298}" type="slidenum">
              <a:rPr lang="zh-TW" altLang="en-US" smtClean="0"/>
              <a:t>22</a:t>
            </a:fld>
            <a:endParaRPr lang="zh-TW" altLang="en-US"/>
          </a:p>
        </p:txBody>
      </p:sp>
    </p:spTree>
    <p:extLst>
      <p:ext uri="{BB962C8B-B14F-4D97-AF65-F5344CB8AC3E}">
        <p14:creationId xmlns:p14="http://schemas.microsoft.com/office/powerpoint/2010/main" val="134695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First, Introduce the</a:t>
            </a:r>
            <a:r>
              <a:rPr lang="en-US" altLang="zh-TW" baseline="0" dirty="0" smtClean="0"/>
              <a:t> background very briefly and the motivation that triggered this thesis(the original goal of this thesis)</a:t>
            </a:r>
          </a:p>
          <a:p>
            <a:r>
              <a:rPr lang="en-US" altLang="zh-TW" baseline="0" dirty="0" smtClean="0"/>
              <a:t>Then, introduce the data set used in this thesis.</a:t>
            </a:r>
          </a:p>
          <a:p>
            <a:r>
              <a:rPr lang="en-US" altLang="zh-TW" baseline="0" dirty="0" smtClean="0"/>
              <a:t>Later, following is the main part of this presentation.</a:t>
            </a:r>
          </a:p>
          <a:p>
            <a:r>
              <a:rPr lang="en-US" altLang="zh-TW" baseline="0" dirty="0" smtClean="0"/>
              <a:t>First, shows the </a:t>
            </a:r>
            <a:r>
              <a:rPr lang="en-US" altLang="zh-TW" b="1" i="1" baseline="0" dirty="0" smtClean="0">
                <a:solidFill>
                  <a:srgbClr val="FF0000"/>
                </a:solidFill>
              </a:rPr>
              <a:t>preliminary result </a:t>
            </a:r>
            <a:r>
              <a:rPr lang="en-US" altLang="zh-TW" baseline="0" dirty="0" smtClean="0"/>
              <a:t>on reproduced RFI(this will introduce in later section).</a:t>
            </a:r>
          </a:p>
          <a:p>
            <a:r>
              <a:rPr lang="en-US" altLang="zh-TW" dirty="0" smtClean="0"/>
              <a:t>And then the problem we encountered</a:t>
            </a:r>
            <a:r>
              <a:rPr lang="en-US" altLang="zh-TW" baseline="0" dirty="0" smtClean="0"/>
              <a:t> </a:t>
            </a:r>
            <a:r>
              <a:rPr lang="en-US" altLang="zh-TW" dirty="0" smtClean="0"/>
              <a:t>and how we solve it,</a:t>
            </a:r>
            <a:r>
              <a:rPr lang="en-US" altLang="zh-TW" baseline="0" dirty="0" smtClean="0"/>
              <a:t> and the improved result on traditional ML and Deep Learning.</a:t>
            </a:r>
          </a:p>
          <a:p>
            <a:r>
              <a:rPr lang="en-US" altLang="zh-TW" baseline="0" dirty="0" smtClean="0"/>
              <a:t>Finally, I’ll give a short conclusion of the whole procedure</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2</a:t>
            </a:fld>
            <a:endParaRPr lang="zh-TW" altLang="en-US"/>
          </a:p>
        </p:txBody>
      </p:sp>
    </p:spTree>
    <p:extLst>
      <p:ext uri="{BB962C8B-B14F-4D97-AF65-F5344CB8AC3E}">
        <p14:creationId xmlns:p14="http://schemas.microsoft.com/office/powerpoint/2010/main" val="354782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Show case…..</a:t>
            </a:r>
          </a:p>
          <a:p>
            <a:r>
              <a:rPr lang="en-US" altLang="zh-TW" dirty="0" smtClean="0"/>
              <a:t>AVG is the average</a:t>
            </a:r>
            <a:r>
              <a:rPr lang="en-US" altLang="zh-TW" baseline="0" dirty="0" smtClean="0"/>
              <a:t> liver area among whole slices which is quite larger than the threshold. </a:t>
            </a:r>
          </a:p>
          <a:p>
            <a:r>
              <a:rPr lang="en-US" altLang="zh-TW" baseline="0" dirty="0" smtClean="0"/>
              <a:t>So the threshold actually is very small and the purpose is just want to decrease the noise, but wouldn’t filter out too many slices at the same time.</a:t>
            </a:r>
          </a:p>
          <a:p>
            <a:endParaRPr lang="en-US" altLang="zh-TW" baseline="0" dirty="0" smtClean="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23</a:t>
            </a:fld>
            <a:endParaRPr lang="zh-TW" altLang="en-US"/>
          </a:p>
        </p:txBody>
      </p:sp>
    </p:spTree>
    <p:extLst>
      <p:ext uri="{BB962C8B-B14F-4D97-AF65-F5344CB8AC3E}">
        <p14:creationId xmlns:p14="http://schemas.microsoft.com/office/powerpoint/2010/main" val="4092746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Since later we will</a:t>
            </a:r>
            <a:r>
              <a:rPr lang="en-US" altLang="zh-TW" baseline="0" dirty="0" smtClean="0"/>
              <a:t> need to train new models, data set need to be divided into train and test set.</a:t>
            </a:r>
            <a:endParaRPr lang="en-US" altLang="zh-TW" dirty="0" smtClean="0"/>
          </a:p>
          <a:p>
            <a:r>
              <a:rPr lang="en-US" altLang="zh-TW" dirty="0" smtClean="0"/>
              <a:t>Different Slices</a:t>
            </a:r>
            <a:r>
              <a:rPr lang="en-US" altLang="zh-TW" baseline="0" dirty="0" smtClean="0"/>
              <a:t> data from same patient will only include in train or test set</a:t>
            </a:r>
          </a:p>
          <a:p>
            <a:endParaRPr lang="en-US" altLang="zh-TW" baseline="0" dirty="0" smtClean="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24</a:t>
            </a:fld>
            <a:endParaRPr lang="zh-TW" altLang="en-US"/>
          </a:p>
        </p:txBody>
      </p:sp>
    </p:spTree>
    <p:extLst>
      <p:ext uri="{BB962C8B-B14F-4D97-AF65-F5344CB8AC3E}">
        <p14:creationId xmlns:p14="http://schemas.microsoft.com/office/powerpoint/2010/main" val="2373690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Just show case about the</a:t>
            </a:r>
            <a:r>
              <a:rPr lang="en-US" altLang="zh-TW" baseline="0" dirty="0" smtClean="0"/>
              <a:t> features… and PCA, visualize the distribution</a:t>
            </a:r>
          </a:p>
          <a:p>
            <a:r>
              <a:rPr lang="en-US" altLang="zh-TW" baseline="0" dirty="0" smtClean="0"/>
              <a:t>We extract all 29 features (exclude NLE)</a:t>
            </a:r>
            <a:r>
              <a:rPr lang="zh-TW" altLang="en-US" baseline="0" dirty="0" smtClean="0"/>
              <a:t> </a:t>
            </a:r>
            <a:r>
              <a:rPr lang="en-US" altLang="zh-TW" baseline="0" dirty="0" smtClean="0"/>
              <a:t>from every slice.</a:t>
            </a:r>
          </a:p>
          <a:p>
            <a:r>
              <a:rPr lang="en-US" altLang="zh-TW" baseline="0" dirty="0" smtClean="0"/>
              <a:t>(Since I can’t get NLE by myself, in the later experiment, NLE will be discarded.)</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25</a:t>
            </a:fld>
            <a:endParaRPr lang="zh-TW" altLang="en-US"/>
          </a:p>
        </p:txBody>
      </p:sp>
    </p:spTree>
    <p:extLst>
      <p:ext uri="{BB962C8B-B14F-4D97-AF65-F5344CB8AC3E}">
        <p14:creationId xmlns:p14="http://schemas.microsoft.com/office/powerpoint/2010/main" val="1269821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Interrupt……</a:t>
            </a:r>
          </a:p>
          <a:p>
            <a:r>
              <a:rPr lang="en-US" altLang="zh-TW" dirty="0" smtClean="0"/>
              <a:t>Baseline used for later experiment</a:t>
            </a:r>
            <a:r>
              <a:rPr lang="en-US" altLang="zh-TW" baseline="0" dirty="0" smtClean="0"/>
              <a:t> since previous training based model perform quite poor.</a:t>
            </a:r>
          </a:p>
          <a:p>
            <a:r>
              <a:rPr lang="en-US" altLang="zh-TW" baseline="0" dirty="0" smtClean="0"/>
              <a:t>This method only take NLE as an index and classify  based on this index.</a:t>
            </a:r>
          </a:p>
          <a:p>
            <a:r>
              <a:rPr lang="en-US" altLang="zh-TW" baseline="0" dirty="0" smtClean="0"/>
              <a:t>The detailed will not mentioned here….. </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26</a:t>
            </a:fld>
            <a:endParaRPr lang="zh-TW" altLang="en-US"/>
          </a:p>
        </p:txBody>
      </p:sp>
    </p:spTree>
    <p:extLst>
      <p:ext uri="{BB962C8B-B14F-4D97-AF65-F5344CB8AC3E}">
        <p14:creationId xmlns:p14="http://schemas.microsoft.com/office/powerpoint/2010/main" val="2783601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Result</a:t>
            </a:r>
            <a:r>
              <a:rPr lang="en-US" altLang="zh-TW" baseline="0" dirty="0" smtClean="0"/>
              <a:t> using all 29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r>
              <a:rPr lang="en-US" altLang="zh-TW" dirty="0" smtClean="0"/>
              <a:t>Here I just directly</a:t>
            </a:r>
            <a:r>
              <a:rPr lang="en-US" altLang="zh-TW" baseline="0" dirty="0" smtClean="0"/>
              <a:t> show the results.</a:t>
            </a:r>
          </a:p>
          <a:p>
            <a:r>
              <a:rPr lang="en-US" altLang="zh-TW" baseline="0" dirty="0" smtClean="0"/>
              <a:t>Several tests have been done, but not many special technique is used, I don’t go through the training detail.</a:t>
            </a:r>
          </a:p>
          <a:p>
            <a:r>
              <a:rPr lang="en-US" altLang="zh-TW" baseline="0" dirty="0" smtClean="0"/>
              <a:t>Just plug in the features into the model, do some fine-tune, and model selection</a:t>
            </a:r>
            <a:endParaRPr lang="en-US" altLang="zh-TW" dirty="0" smtClean="0"/>
          </a:p>
          <a:p>
            <a:r>
              <a:rPr lang="en-US" altLang="zh-TW" baseline="0" dirty="0" smtClean="0"/>
              <a:t>Several models with default parameters are first testing with 5-fold cross-validation (just think as a validation methods)</a:t>
            </a:r>
          </a:p>
          <a:p>
            <a:r>
              <a:rPr lang="en-US" altLang="zh-TW" baseline="0" dirty="0" smtClean="0"/>
              <a:t>Then pick the models that seem promising and fine-tune on those models.</a:t>
            </a:r>
          </a:p>
          <a:p>
            <a:endParaRPr lang="en-US" altLang="zh-TW" baseline="0" dirty="0" smtClean="0"/>
          </a:p>
          <a:p>
            <a:r>
              <a:rPr lang="en-US" altLang="zh-TW" baseline="0" dirty="0" smtClean="0"/>
              <a:t>The picture shows the final result of the picked model after fine-tuning </a:t>
            </a:r>
          </a:p>
          <a:p>
            <a:r>
              <a:rPr lang="en-US" altLang="zh-TW" baseline="0" dirty="0" smtClean="0"/>
              <a:t>The best one is called </a:t>
            </a:r>
            <a:r>
              <a:rPr lang="en-US" altLang="zh-TW" baseline="0" dirty="0" err="1" smtClean="0"/>
              <a:t>Adaboost</a:t>
            </a:r>
            <a:r>
              <a:rPr lang="en-US" altLang="zh-TW" baseline="0" dirty="0" smtClean="0"/>
              <a:t>, AUC=0.9 – a pretty high number</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28</a:t>
            </a:fld>
            <a:endParaRPr lang="zh-TW" altLang="en-US"/>
          </a:p>
        </p:txBody>
      </p:sp>
    </p:spTree>
    <p:extLst>
      <p:ext uri="{BB962C8B-B14F-4D97-AF65-F5344CB8AC3E}">
        <p14:creationId xmlns:p14="http://schemas.microsoft.com/office/powerpoint/2010/main" val="4048257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 discuss</a:t>
            </a:r>
            <a:r>
              <a:rPr lang="en-US" altLang="zh-TW" baseline="0" dirty="0" smtClean="0"/>
              <a:t> the problem of our assumption.</a:t>
            </a:r>
          </a:p>
          <a:p>
            <a:endParaRPr lang="en-US" altLang="zh-TW" baseline="0" dirty="0" smtClean="0"/>
          </a:p>
          <a:p>
            <a:r>
              <a:rPr lang="en-US" altLang="zh-TW" baseline="0" dirty="0" smtClean="0"/>
              <a:t>We focus on sensitivity here. Since it’s the severe problem in medical application.</a:t>
            </a:r>
          </a:p>
          <a:p>
            <a:r>
              <a:rPr lang="en-US" altLang="zh-TW" baseline="0" dirty="0" smtClean="0"/>
              <a:t>Since patient RH37 seems to be only one that have misclassification on almost whole slice. Also, it is in stage 3 which is close to stage 2.</a:t>
            </a:r>
          </a:p>
          <a:p>
            <a:r>
              <a:rPr lang="en-US" altLang="zh-TW" baseline="0" dirty="0" smtClean="0"/>
              <a:t>The error might happens in biopsy sampling error. Since the biopsy only take a tiny sample of liver.</a:t>
            </a:r>
          </a:p>
          <a:p>
            <a:r>
              <a:rPr lang="en-US" altLang="zh-TW" baseline="0" dirty="0" smtClean="0"/>
              <a:t>Evenly distributed of liver fibrosis is not always true.</a:t>
            </a:r>
          </a:p>
          <a:p>
            <a:r>
              <a:rPr lang="en-US" altLang="zh-TW" baseline="0" dirty="0" smtClean="0"/>
              <a:t>This is a big problem in biopsy which mentioned in some paper also. </a:t>
            </a:r>
          </a:p>
          <a:p>
            <a:endParaRPr lang="en-US" altLang="zh-TW" baseline="0" dirty="0" smtClean="0"/>
          </a:p>
          <a:p>
            <a:r>
              <a:rPr lang="en-US" altLang="zh-TW" baseline="0" dirty="0" smtClean="0"/>
              <a:t>The main advantage of image method for staging liver fibrosis can solve this problem, since these methods can look through almost the whole liver(although I set a area threshold in this thesis, but it is still larger than what biopsy can test.).</a:t>
            </a:r>
          </a:p>
          <a:p>
            <a:endParaRPr lang="en-US" altLang="zh-TW" baseline="0" dirty="0" smtClean="0"/>
          </a:p>
          <a:p>
            <a:r>
              <a:rPr lang="en-US" altLang="zh-TW" baseline="0" dirty="0" smtClean="0"/>
              <a:t>However, the data set we can get now doesn’t take sampling error into account. </a:t>
            </a:r>
          </a:p>
          <a:p>
            <a:r>
              <a:rPr lang="en-US" altLang="zh-TW" baseline="0" dirty="0" smtClean="0"/>
              <a:t>The problem is unsolvable in this thesis, in later experiment I will still stick on this assumption.</a:t>
            </a:r>
          </a:p>
          <a:p>
            <a:r>
              <a:rPr lang="en-US" altLang="zh-TW" baseline="0" dirty="0" smtClean="0"/>
              <a:t>After all, I don’t even know whether RH37 really has sampling error or not. </a:t>
            </a:r>
          </a:p>
          <a:p>
            <a:r>
              <a:rPr lang="en-US" altLang="zh-TW" baseline="0" dirty="0" smtClean="0"/>
              <a:t>I also don’t know how often the sampling error will happen,  but I think it won’t happen frequently, or biopsy won’t become a ‘gold standard’</a:t>
            </a:r>
          </a:p>
          <a:p>
            <a:r>
              <a:rPr lang="en-US" altLang="zh-TW" baseline="0" dirty="0" smtClean="0"/>
              <a:t>Here I just want to address there is this kind of problem in biopsy and could be addressed using image methods.</a:t>
            </a:r>
          </a:p>
          <a:p>
            <a:endParaRPr lang="en-US" altLang="zh-TW" baseline="0" dirty="0" smtClean="0"/>
          </a:p>
          <a:p>
            <a:r>
              <a:rPr lang="en-US" altLang="zh-TW" baseline="0" dirty="0" smtClean="0"/>
              <a:t>Although it is a little contradictory that we want to solve a problem based on a data set that might have that problem.</a:t>
            </a:r>
          </a:p>
          <a:p>
            <a:r>
              <a:rPr lang="en-US" altLang="zh-TW" baseline="0" dirty="0" smtClean="0"/>
              <a:t>It might be great if we can acquire a high quality data set which have label for each slice though I don’t know is it feasible.</a:t>
            </a:r>
          </a:p>
          <a:p>
            <a:r>
              <a:rPr lang="en-US" altLang="zh-TW" baseline="0" dirty="0" smtClean="0"/>
              <a:t>Or just view these problem as noise, it might be eliminate once we accumulate more and more data.</a:t>
            </a:r>
          </a:p>
          <a:p>
            <a:r>
              <a:rPr lang="en-US" altLang="zh-TW" baseline="0" dirty="0" smtClean="0"/>
              <a:t>I hope we can get one high quality data set. At least, nowadays what so -called ‘AI’ system now is based on the data.</a:t>
            </a:r>
          </a:p>
          <a:p>
            <a:r>
              <a:rPr lang="en-US" altLang="zh-TW" baseline="0" dirty="0" smtClean="0"/>
              <a:t>More amount, higher quality of data lead to higher intelligence in the system.</a:t>
            </a:r>
          </a:p>
          <a:p>
            <a:endParaRPr lang="en-US" altLang="zh-TW" baseline="0" dirty="0" smtClean="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29</a:t>
            </a:fld>
            <a:endParaRPr lang="zh-TW" altLang="en-US"/>
          </a:p>
        </p:txBody>
      </p:sp>
    </p:spTree>
    <p:extLst>
      <p:ext uri="{BB962C8B-B14F-4D97-AF65-F5344CB8AC3E}">
        <p14:creationId xmlns:p14="http://schemas.microsoft.com/office/powerpoint/2010/main" val="2254743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 we want to test,</a:t>
            </a:r>
            <a:r>
              <a:rPr lang="en-US" altLang="zh-TW" baseline="0" dirty="0" smtClean="0"/>
              <a:t> whether our model also works on another dataset. </a:t>
            </a:r>
          </a:p>
          <a:p>
            <a:r>
              <a:rPr lang="en-US" altLang="zh-TW" baseline="0" dirty="0" smtClean="0"/>
              <a:t>Here due to the problem, we also use the same way to augment dataset-2</a:t>
            </a:r>
            <a:endParaRPr lang="en-US" altLang="zh-TW" dirty="0" smtClean="0"/>
          </a:p>
          <a:p>
            <a:r>
              <a:rPr lang="en-US" altLang="zh-TW" dirty="0" smtClean="0"/>
              <a:t>Also</a:t>
            </a:r>
            <a:r>
              <a:rPr lang="en-US" altLang="zh-TW" baseline="0" dirty="0" smtClean="0"/>
              <a:t> take each slice as individual data point and 2500 area threshold.</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30</a:t>
            </a:fld>
            <a:endParaRPr lang="zh-TW" altLang="en-US"/>
          </a:p>
        </p:txBody>
      </p:sp>
    </p:spTree>
    <p:extLst>
      <p:ext uri="{BB962C8B-B14F-4D97-AF65-F5344CB8AC3E}">
        <p14:creationId xmlns:p14="http://schemas.microsoft.com/office/powerpoint/2010/main" val="3966013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Although the sensitivity</a:t>
            </a:r>
            <a:r>
              <a:rPr lang="en-US" altLang="zh-TW" baseline="0" dirty="0" smtClean="0"/>
              <a:t> is good, specificity shows that the model is just guessing .</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31</a:t>
            </a:fld>
            <a:endParaRPr lang="zh-TW" altLang="en-US"/>
          </a:p>
        </p:txBody>
      </p:sp>
    </p:spTree>
    <p:extLst>
      <p:ext uri="{BB962C8B-B14F-4D97-AF65-F5344CB8AC3E}">
        <p14:creationId xmlns:p14="http://schemas.microsoft.com/office/powerpoint/2010/main" val="3888037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Then we turn</a:t>
            </a:r>
            <a:r>
              <a:rPr lang="en-US" altLang="zh-TW" baseline="0" dirty="0" smtClean="0"/>
              <a:t> to deep learning methods, hope to gain higher performance and higher </a:t>
            </a:r>
            <a:r>
              <a:rPr lang="en-US" altLang="zh-TW" baseline="0" dirty="0" err="1" smtClean="0"/>
              <a:t>gerneralizability</a:t>
            </a:r>
            <a:r>
              <a:rPr lang="en-US" altLang="zh-TW" baseline="0" dirty="0" smtClean="0"/>
              <a:t>.</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32</a:t>
            </a:fld>
            <a:endParaRPr lang="zh-TW" altLang="en-US"/>
          </a:p>
        </p:txBody>
      </p:sp>
    </p:spTree>
    <p:extLst>
      <p:ext uri="{BB962C8B-B14F-4D97-AF65-F5344CB8AC3E}">
        <p14:creationId xmlns:p14="http://schemas.microsoft.com/office/powerpoint/2010/main" val="3902907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With and without</a:t>
            </a:r>
            <a:r>
              <a:rPr lang="en-US" altLang="zh-TW" baseline="0" dirty="0" smtClean="0"/>
              <a:t> liver mask(mask is also labeled by doctors, not me)</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33</a:t>
            </a:fld>
            <a:endParaRPr lang="zh-TW" altLang="en-US"/>
          </a:p>
        </p:txBody>
      </p:sp>
    </p:spTree>
    <p:extLst>
      <p:ext uri="{BB962C8B-B14F-4D97-AF65-F5344CB8AC3E}">
        <p14:creationId xmlns:p14="http://schemas.microsoft.com/office/powerpoint/2010/main" val="185630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 introduce</a:t>
            </a:r>
            <a:r>
              <a:rPr lang="en-US" altLang="zh-TW" baseline="0" dirty="0" smtClean="0"/>
              <a:t> the background of this thesis. Include MRI and Liver fibrosis </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3</a:t>
            </a:fld>
            <a:endParaRPr lang="zh-TW" altLang="en-US"/>
          </a:p>
        </p:txBody>
      </p:sp>
    </p:spTree>
    <p:extLst>
      <p:ext uri="{BB962C8B-B14F-4D97-AF65-F5344CB8AC3E}">
        <p14:creationId xmlns:p14="http://schemas.microsoft.com/office/powerpoint/2010/main" val="1488537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almost whole the deep</a:t>
            </a:r>
            <a:r>
              <a:rPr lang="en-US" altLang="zh-TW" baseline="0" dirty="0" smtClean="0"/>
              <a:t> learning architecture, the connection between layer is serial. </a:t>
            </a:r>
          </a:p>
          <a:p>
            <a:r>
              <a:rPr lang="en-US" altLang="zh-TW" baseline="0" dirty="0" smtClean="0"/>
              <a:t>And the network is growing deeper and deeper. But the inception architecture is connected in parallel, and the network is growing broader and broader</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35</a:t>
            </a:fld>
            <a:endParaRPr lang="zh-TW" altLang="en-US"/>
          </a:p>
        </p:txBody>
      </p:sp>
    </p:spTree>
    <p:extLst>
      <p:ext uri="{BB962C8B-B14F-4D97-AF65-F5344CB8AC3E}">
        <p14:creationId xmlns:p14="http://schemas.microsoft.com/office/powerpoint/2010/main" val="1343631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Now,</a:t>
            </a:r>
            <a:r>
              <a:rPr lang="en-US" altLang="zh-TW" baseline="0" dirty="0" smtClean="0"/>
              <a:t> almost all the pre-trained model we can get is pre-trained on the ImageNet dataset. The task of it is to classify 1000 objects which is common in daily life, such as dog, cat, ball, plane and </a:t>
            </a:r>
            <a:r>
              <a:rPr lang="en-US" altLang="zh-TW" baseline="0" dirty="0" err="1" smtClean="0"/>
              <a:t>etc</a:t>
            </a:r>
            <a:r>
              <a:rPr lang="en-US" altLang="zh-TW" baseline="0" dirty="0" smtClean="0"/>
              <a:t>… </a:t>
            </a:r>
          </a:p>
          <a:p>
            <a:r>
              <a:rPr lang="en-US" altLang="zh-TW" baseline="0" dirty="0" smtClean="0"/>
              <a:t>We need to change the classifier, since our problem is only binary classification problem, which means we only need one output unit instead of a thousand. </a:t>
            </a:r>
          </a:p>
          <a:p>
            <a:r>
              <a:rPr lang="en-US" altLang="zh-TW" baseline="0" dirty="0" smtClean="0"/>
              <a:t>Also, since our task is working on MR images, which is quite different form the daily object. </a:t>
            </a:r>
          </a:p>
          <a:p>
            <a:r>
              <a:rPr lang="en-US" altLang="zh-TW" baseline="0" dirty="0" smtClean="0"/>
              <a:t>Fine-tuning the intermediate convolutional layer that used as feature extractor is also necessary.</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36</a:t>
            </a:fld>
            <a:endParaRPr lang="zh-TW" altLang="en-US"/>
          </a:p>
        </p:txBody>
      </p:sp>
    </p:spTree>
    <p:extLst>
      <p:ext uri="{BB962C8B-B14F-4D97-AF65-F5344CB8AC3E}">
        <p14:creationId xmlns:p14="http://schemas.microsoft.com/office/powerpoint/2010/main" val="1171741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Actually,</a:t>
            </a:r>
            <a:r>
              <a:rPr lang="en-US" altLang="zh-TW" baseline="0" dirty="0" smtClean="0"/>
              <a:t> ResNet-18 only contains 18 layer, which cannot show the power of residual connection.</a:t>
            </a:r>
            <a:endParaRPr lang="en-US" altLang="zh-TW" dirty="0" smtClean="0"/>
          </a:p>
          <a:p>
            <a:r>
              <a:rPr lang="en-US" altLang="zh-TW" dirty="0" smtClean="0"/>
              <a:t>However,</a:t>
            </a:r>
            <a:r>
              <a:rPr lang="en-US" altLang="zh-TW" baseline="0" dirty="0" smtClean="0"/>
              <a:t> </a:t>
            </a:r>
            <a:r>
              <a:rPr lang="en-US" altLang="zh-TW" dirty="0" smtClean="0"/>
              <a:t>fine-tune on the</a:t>
            </a:r>
            <a:r>
              <a:rPr lang="en-US" altLang="zh-TW" baseline="0" dirty="0" smtClean="0"/>
              <a:t> deeper network will cause lots of time, so in this thesis, experiment is first conducted on ResNet-18.</a:t>
            </a:r>
          </a:p>
          <a:p>
            <a:r>
              <a:rPr lang="en-US" altLang="zh-TW" baseline="0" dirty="0" smtClean="0"/>
              <a:t>Then transfer to deeper network.</a:t>
            </a:r>
          </a:p>
          <a:p>
            <a:endParaRPr lang="en-US" altLang="zh-TW" baseline="0" dirty="0" smtClean="0"/>
          </a:p>
          <a:p>
            <a:r>
              <a:rPr lang="en-US" altLang="zh-TW" baseline="0" dirty="0" smtClean="0"/>
              <a:t>When training a DL model, we often introduce a concept called “batch”. </a:t>
            </a:r>
          </a:p>
          <a:p>
            <a:r>
              <a:rPr lang="en-US" altLang="zh-TW" baseline="0" dirty="0" smtClean="0"/>
              <a:t>A batch is just a subset of the whole input set which often contain 16,32 or 64 images.</a:t>
            </a:r>
          </a:p>
          <a:p>
            <a:r>
              <a:rPr lang="en-US" altLang="zh-TW" baseline="0" dirty="0" smtClean="0"/>
              <a:t>Weight adjustment is conducted every time with the input of one batch.</a:t>
            </a:r>
          </a:p>
          <a:p>
            <a:r>
              <a:rPr lang="en-US" altLang="zh-TW" sz="1200" b="0" kern="1200" dirty="0" smtClean="0">
                <a:solidFill>
                  <a:schemeClr val="tx1"/>
                </a:solidFill>
                <a:effectLst/>
                <a:latin typeface="+mn-lt"/>
                <a:ea typeface="+mn-ea"/>
                <a:cs typeface="+mn-cs"/>
              </a:rPr>
              <a:t>Since our data set is pretty skew, samples in each batch are not totally randomly picking but with some weight. The weight of each sample is</a:t>
            </a:r>
          </a:p>
          <a:p>
            <a:r>
              <a:rPr lang="en-US" altLang="zh-TW" sz="1200" b="0" kern="1200" dirty="0" smtClean="0">
                <a:solidFill>
                  <a:schemeClr val="tx1"/>
                </a:solidFill>
                <a:effectLst/>
                <a:latin typeface="+mn-lt"/>
                <a:ea typeface="+mn-ea"/>
                <a:cs typeface="+mn-cs"/>
              </a:rPr>
              <a:t>inversely proportional to the label amount, so the samples belong to the fewer label will more probable to be picked in order to keep label balance</a:t>
            </a:r>
          </a:p>
          <a:p>
            <a:r>
              <a:rPr lang="en-US" altLang="zh-TW" sz="1200" b="0" kern="1200" dirty="0" smtClean="0">
                <a:solidFill>
                  <a:schemeClr val="tx1"/>
                </a:solidFill>
                <a:effectLst/>
                <a:latin typeface="+mn-lt"/>
                <a:ea typeface="+mn-ea"/>
                <a:cs typeface="+mn-cs"/>
              </a:rPr>
              <a:t>in each batch.</a:t>
            </a:r>
          </a:p>
          <a:p>
            <a:endParaRPr lang="en-US" altLang="zh-TW" baseline="0"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37</a:t>
            </a:fld>
            <a:endParaRPr lang="zh-TW" altLang="en-US"/>
          </a:p>
        </p:txBody>
      </p:sp>
    </p:spTree>
    <p:extLst>
      <p:ext uri="{BB962C8B-B14F-4D97-AF65-F5344CB8AC3E}">
        <p14:creationId xmlns:p14="http://schemas.microsoft.com/office/powerpoint/2010/main" val="694730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 most</a:t>
            </a:r>
            <a:r>
              <a:rPr lang="en-US" altLang="zh-TW" baseline="0" dirty="0" smtClean="0"/>
              <a:t> deep learning training, we will augment our data in several ways which can increase the data we have.</a:t>
            </a:r>
          </a:p>
          <a:p>
            <a:r>
              <a:rPr lang="en-US" altLang="zh-TW" baseline="0" dirty="0" smtClean="0"/>
              <a:t>On the other hand, model can see more data with different appearance and increase the performance.</a:t>
            </a:r>
          </a:p>
          <a:p>
            <a:r>
              <a:rPr lang="en-US" altLang="zh-TW" baseline="0" dirty="0" smtClean="0"/>
              <a:t>To augment the image data is relatively easy. </a:t>
            </a:r>
          </a:p>
          <a:p>
            <a:endParaRPr lang="en-US" altLang="zh-TW" baseline="0" dirty="0" smtClean="0"/>
          </a:p>
          <a:p>
            <a:endParaRPr lang="en-US" altLang="zh-TW" baseline="0" dirty="0" smtClean="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38</a:t>
            </a:fld>
            <a:endParaRPr lang="zh-TW" altLang="en-US"/>
          </a:p>
        </p:txBody>
      </p:sp>
    </p:spTree>
    <p:extLst>
      <p:ext uri="{BB962C8B-B14F-4D97-AF65-F5344CB8AC3E}">
        <p14:creationId xmlns:p14="http://schemas.microsoft.com/office/powerpoint/2010/main" val="900565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However,</a:t>
            </a:r>
            <a:r>
              <a:rPr lang="en-US" altLang="zh-TW" baseline="0" dirty="0" smtClean="0"/>
              <a:t> the model is not working. </a:t>
            </a:r>
          </a:p>
          <a:p>
            <a:endParaRPr lang="en-US" altLang="zh-TW" baseline="0" dirty="0" smtClean="0"/>
          </a:p>
          <a:p>
            <a:r>
              <a:rPr lang="en-US" altLang="zh-TW" b="1" i="1" baseline="0" dirty="0" smtClean="0"/>
              <a:t>NOTICE:</a:t>
            </a:r>
            <a:r>
              <a:rPr lang="zh-TW" altLang="en-US" b="1" i="1" baseline="0" dirty="0" smtClean="0"/>
              <a:t> </a:t>
            </a:r>
            <a:r>
              <a:rPr lang="en-US" altLang="zh-TW" b="1" i="1" baseline="0" dirty="0" smtClean="0"/>
              <a:t>the y-axis scale in the picture</a:t>
            </a:r>
            <a:endParaRPr lang="zh-TW" altLang="en-US" b="1" i="1"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39</a:t>
            </a:fld>
            <a:endParaRPr lang="zh-TW" altLang="en-US"/>
          </a:p>
        </p:txBody>
      </p:sp>
    </p:spTree>
    <p:extLst>
      <p:ext uri="{BB962C8B-B14F-4D97-AF65-F5344CB8AC3E}">
        <p14:creationId xmlns:p14="http://schemas.microsoft.com/office/powerpoint/2010/main" val="1165214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After lots of experiment</a:t>
            </a:r>
            <a:r>
              <a:rPr lang="en-US" altLang="zh-TW" baseline="0" dirty="0" smtClean="0"/>
              <a:t>. I found the problem is the windowing method used while I extracted each slice from the raw data and save them into a jpeg file.</a:t>
            </a:r>
          </a:p>
          <a:p>
            <a:r>
              <a:rPr lang="en-US" altLang="zh-TW" baseline="0" dirty="0" smtClean="0"/>
              <a:t>Briefly, the windowing method is the way how we convert a set of raw data into an image under our setting.</a:t>
            </a:r>
          </a:p>
          <a:p>
            <a:r>
              <a:rPr lang="en-US" altLang="zh-TW" baseline="0" dirty="0" smtClean="0"/>
              <a:t>However, the original MR images data set is pretty messy…..</a:t>
            </a:r>
          </a:p>
          <a:p>
            <a:endParaRPr lang="en-US" altLang="zh-TW"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smtClean="0">
                <a:solidFill>
                  <a:schemeClr val="tx1"/>
                </a:solidFill>
                <a:effectLst/>
                <a:latin typeface="+mn-lt"/>
                <a:ea typeface="+mn-ea"/>
                <a:cs typeface="+mn-cs"/>
              </a:rPr>
              <a:t>Some contains value almost same as [0,255] interval while some contains value in [-200,8000].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smtClean="0">
                <a:solidFill>
                  <a:schemeClr val="tx1"/>
                </a:solidFill>
                <a:effectLst/>
                <a:latin typeface="+mn-lt"/>
                <a:ea typeface="+mn-ea"/>
                <a:cs typeface="+mn-cs"/>
              </a:rPr>
              <a:t>Also, it is this minus value(I don’t know</a:t>
            </a:r>
            <a:r>
              <a:rPr lang="en-US" altLang="zh-TW" sz="1200" b="0" kern="1200" baseline="0" dirty="0" smtClean="0">
                <a:solidFill>
                  <a:schemeClr val="tx1"/>
                </a:solidFill>
                <a:effectLst/>
                <a:latin typeface="+mn-lt"/>
                <a:ea typeface="+mn-ea"/>
                <a:cs typeface="+mn-cs"/>
              </a:rPr>
              <a:t> how they appear) that makes the background (which has 0 value) color not always black.</a:t>
            </a:r>
            <a:endParaRPr lang="en-US" altLang="zh-TW" baseline="0" dirty="0" smtClean="0"/>
          </a:p>
          <a:p>
            <a:endParaRPr lang="en-US" altLang="zh-TW" baseline="0" dirty="0" smtClean="0"/>
          </a:p>
          <a:p>
            <a:r>
              <a:rPr lang="en-US" altLang="zh-TW" baseline="0" dirty="0" smtClean="0"/>
              <a:t>Previous, I didn’t address this problem and the windowing method used is the </a:t>
            </a:r>
            <a:r>
              <a:rPr lang="en-US" altLang="zh-TW" baseline="0" dirty="0" err="1" smtClean="0"/>
              <a:t>Matlab</a:t>
            </a:r>
            <a:r>
              <a:rPr lang="en-US" altLang="zh-TW" baseline="0" dirty="0" smtClean="0"/>
              <a:t> default method.</a:t>
            </a:r>
          </a:p>
          <a:p>
            <a:r>
              <a:rPr lang="en-US" altLang="zh-TW" baseline="0" dirty="0" smtClean="0"/>
              <a:t>Which used local minimum and local maximum in each picture. </a:t>
            </a:r>
          </a:p>
          <a:p>
            <a:r>
              <a:rPr lang="en-US" altLang="zh-TW" baseline="0" dirty="0" smtClean="0"/>
              <a:t>Obviously, the ‘local’ word means each slice has its own value, then the resulting images are not consistent even if they are adjacent slices.</a:t>
            </a:r>
          </a:p>
          <a:p>
            <a:r>
              <a:rPr lang="en-US" altLang="zh-TW" sz="1200" b="0" kern="1200" dirty="0" smtClean="0">
                <a:solidFill>
                  <a:schemeClr val="tx1"/>
                </a:solidFill>
                <a:effectLst/>
                <a:latin typeface="+mn-lt"/>
                <a:ea typeface="+mn-ea"/>
                <a:cs typeface="+mn-cs"/>
              </a:rPr>
              <a:t>To deal with those problems, the minimum value of all the slices are manually clamped to 0(which is supposed to be original background value, and I wan</a:t>
            </a:r>
            <a:r>
              <a:rPr lang="en-US" altLang="zh-TW" sz="1200" b="0" kern="1200" baseline="0" dirty="0" smtClean="0">
                <a:solidFill>
                  <a:schemeClr val="tx1"/>
                </a:solidFill>
                <a:effectLst/>
                <a:latin typeface="+mn-lt"/>
                <a:ea typeface="+mn-ea"/>
                <a:cs typeface="+mn-cs"/>
              </a:rPr>
              <a:t>t the background to be always black</a:t>
            </a:r>
            <a:r>
              <a:rPr lang="en-US" altLang="zh-TW" sz="1200" b="0" kern="1200" dirty="0" smtClean="0">
                <a:solidFill>
                  <a:schemeClr val="tx1"/>
                </a:solidFill>
                <a:effectLst/>
                <a:latin typeface="+mn-lt"/>
                <a:ea typeface="+mn-ea"/>
                <a:cs typeface="+mn-cs"/>
              </a:rPr>
              <a:t>)</a:t>
            </a:r>
          </a:p>
          <a:p>
            <a:r>
              <a:rPr lang="en-US" altLang="zh-TW" sz="1200" b="0" kern="1200" dirty="0" smtClean="0">
                <a:solidFill>
                  <a:schemeClr val="tx1"/>
                </a:solidFill>
                <a:effectLst/>
                <a:latin typeface="+mn-lt"/>
                <a:ea typeface="+mn-ea"/>
                <a:cs typeface="+mn-cs"/>
              </a:rPr>
              <a:t>and the maximum value is the global maximum of each patient.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Using the </a:t>
            </a:r>
            <a:r>
              <a:rPr lang="en-US" altLang="zh-TW" sz="1200" b="0" kern="1200" dirty="0" smtClean="0">
                <a:solidFill>
                  <a:schemeClr val="tx1"/>
                </a:solidFill>
                <a:effectLst/>
                <a:latin typeface="+mn-lt"/>
                <a:ea typeface="+mn-ea"/>
                <a:cs typeface="+mn-cs"/>
              </a:rPr>
              <a:t>global maximum of each patient</a:t>
            </a:r>
            <a:r>
              <a:rPr lang="en-US" altLang="zh-TW" sz="1200" b="0" kern="1200" baseline="0" dirty="0" smtClean="0">
                <a:solidFill>
                  <a:schemeClr val="tx1"/>
                </a:solidFill>
                <a:effectLst/>
                <a:latin typeface="+mn-lt"/>
                <a:ea typeface="+mn-ea"/>
                <a:cs typeface="+mn-cs"/>
              </a:rPr>
              <a:t> can let each slice from each patient to be consistent.</a:t>
            </a:r>
            <a:endParaRPr lang="en-US" altLang="zh-TW" sz="1200" b="0" kern="1200" dirty="0" smtClean="0">
              <a:solidFill>
                <a:schemeClr val="tx1"/>
              </a:solidFill>
              <a:effectLst/>
              <a:latin typeface="+mn-lt"/>
              <a:ea typeface="+mn-ea"/>
              <a:cs typeface="+mn-cs"/>
            </a:endParaRPr>
          </a:p>
          <a:p>
            <a:endParaRPr lang="en-US" altLang="zh-TW" baseline="0" dirty="0" smtClean="0"/>
          </a:p>
          <a:p>
            <a:endParaRPr lang="en-US" altLang="zh-TW" baseline="0" dirty="0" smtClean="0"/>
          </a:p>
          <a:p>
            <a:endParaRPr lang="en-US" altLang="zh-TW" baseline="0" dirty="0" smtClean="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42</a:t>
            </a:fld>
            <a:endParaRPr lang="zh-TW" altLang="en-US"/>
          </a:p>
        </p:txBody>
      </p:sp>
    </p:spTree>
    <p:extLst>
      <p:ext uri="{BB962C8B-B14F-4D97-AF65-F5344CB8AC3E}">
        <p14:creationId xmlns:p14="http://schemas.microsoft.com/office/powerpoint/2010/main" val="3039481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Although</a:t>
            </a:r>
            <a:r>
              <a:rPr lang="en-US" altLang="zh-TW" baseline="0" dirty="0" smtClean="0"/>
              <a:t> we loss some detail and lowering the contrast, but the image is more consistent.</a:t>
            </a:r>
          </a:p>
          <a:p>
            <a:r>
              <a:rPr lang="en-US" altLang="zh-TW" baseline="0" dirty="0" smtClean="0"/>
              <a:t>Later experiment show that the consistent is more important than the detail and image contrast.</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43</a:t>
            </a:fld>
            <a:endParaRPr lang="zh-TW" altLang="en-US"/>
          </a:p>
        </p:txBody>
      </p:sp>
    </p:spTree>
    <p:extLst>
      <p:ext uri="{BB962C8B-B14F-4D97-AF65-F5344CB8AC3E}">
        <p14:creationId xmlns:p14="http://schemas.microsoft.com/office/powerpoint/2010/main" val="4111019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a:t>
            </a:r>
            <a:r>
              <a:rPr lang="en-US" altLang="zh-TW" baseline="0" dirty="0" smtClean="0"/>
              <a:t> DL, there are lots of </a:t>
            </a:r>
            <a:r>
              <a:rPr lang="en-US" altLang="zh-TW" baseline="0" dirty="0" err="1" smtClean="0"/>
              <a:t>hyperparameters</a:t>
            </a:r>
            <a:r>
              <a:rPr lang="en-US" altLang="zh-TW" baseline="0" dirty="0" smtClean="0"/>
              <a:t> that need to be fine-tuned. This is also needed in any training based methods. </a:t>
            </a:r>
          </a:p>
          <a:p>
            <a:r>
              <a:rPr lang="en-US" altLang="zh-TW" baseline="0" dirty="0" smtClean="0"/>
              <a:t>In previous experiment, I used 5-fold cross-validation. But the training time of DL is much longer than previous traditional ML methods,</a:t>
            </a:r>
          </a:p>
          <a:p>
            <a:r>
              <a:rPr lang="en-US" altLang="zh-TW" baseline="0" dirty="0" smtClean="0"/>
              <a:t>5-fold cross-validation is not feasible with limited computation power and time. </a:t>
            </a:r>
          </a:p>
          <a:p>
            <a:r>
              <a:rPr lang="en-US" altLang="zh-TW" baseline="0" dirty="0" smtClean="0"/>
              <a:t>So I explicitly divide train set further into training set and validation set.</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44</a:t>
            </a:fld>
            <a:endParaRPr lang="zh-TW" altLang="en-US"/>
          </a:p>
        </p:txBody>
      </p:sp>
    </p:spTree>
    <p:extLst>
      <p:ext uri="{BB962C8B-B14F-4D97-AF65-F5344CB8AC3E}">
        <p14:creationId xmlns:p14="http://schemas.microsoft.com/office/powerpoint/2010/main" val="555496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Model is not</a:t>
            </a:r>
            <a:r>
              <a:rPr lang="en-US" altLang="zh-TW" baseline="0" dirty="0" smtClean="0"/>
              <a:t> perform quite good in small liver area threshold. Here, I adjust the area threshold to 10000 (around average liver area).</a:t>
            </a:r>
          </a:p>
          <a:p>
            <a:r>
              <a:rPr lang="en-US" altLang="zh-TW" baseline="0" dirty="0" smtClean="0"/>
              <a:t>The reason is that the performance on area 2500 is poorer than traditional ML models and just almost same as baseline which I think is not worth to further investigate. </a:t>
            </a:r>
          </a:p>
          <a:p>
            <a:r>
              <a:rPr lang="en-US" altLang="zh-TW" baseline="0" dirty="0" smtClean="0"/>
              <a:t>And with bigger area threshold, I can reduce the data set and decrease the training time, otherwise training on threshold 2500 really takes too much time.</a:t>
            </a:r>
          </a:p>
          <a:p>
            <a:endParaRPr lang="en-US" altLang="zh-TW" baseline="0" dirty="0" smtClean="0"/>
          </a:p>
          <a:p>
            <a:r>
              <a:rPr lang="en-US" altLang="zh-TW" baseline="0" dirty="0" smtClean="0"/>
              <a:t>Also, it is highly possible that the result came from fine-tuning on  threshold 10000 is also optimal on threshold 2500.</a:t>
            </a:r>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45</a:t>
            </a:fld>
            <a:endParaRPr lang="zh-TW" altLang="en-US"/>
          </a:p>
        </p:txBody>
      </p:sp>
    </p:spTree>
    <p:extLst>
      <p:ext uri="{BB962C8B-B14F-4D97-AF65-F5344CB8AC3E}">
        <p14:creationId xmlns:p14="http://schemas.microsoft.com/office/powerpoint/2010/main" val="2669246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Global</a:t>
            </a:r>
            <a:r>
              <a:rPr lang="en-US" altLang="zh-TW" baseline="0" dirty="0" smtClean="0"/>
              <a:t> maximum vs local maximum.</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46</a:t>
            </a:fld>
            <a:endParaRPr lang="zh-TW" altLang="en-US"/>
          </a:p>
        </p:txBody>
      </p:sp>
    </p:spTree>
    <p:extLst>
      <p:ext uri="{BB962C8B-B14F-4D97-AF65-F5344CB8AC3E}">
        <p14:creationId xmlns:p14="http://schemas.microsoft.com/office/powerpoint/2010/main" val="3085802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This</a:t>
            </a:r>
            <a:r>
              <a:rPr lang="en-US" altLang="zh-TW" baseline="0" dirty="0" smtClean="0"/>
              <a:t> slice introduce the basic of MRI very very briefly.</a:t>
            </a:r>
          </a:p>
          <a:p>
            <a:r>
              <a:rPr lang="en-US" altLang="zh-TW" baseline="0" dirty="0" smtClean="0"/>
              <a:t>Earth magnetic field is 0.00003T, 100 thousand times stronger than earth magnetic field</a:t>
            </a:r>
          </a:p>
          <a:p>
            <a:r>
              <a:rPr lang="en-US" altLang="zh-TW" baseline="0" dirty="0" smtClean="0"/>
              <a:t>RF = Radio frequency</a:t>
            </a:r>
          </a:p>
          <a:p>
            <a:r>
              <a:rPr lang="en-US" altLang="zh-TW" baseline="0" dirty="0" smtClean="0"/>
              <a:t>Originally, the direction of spin is random. </a:t>
            </a:r>
          </a:p>
          <a:p>
            <a:r>
              <a:rPr lang="en-US" altLang="zh-TW" sz="1200" b="0" i="0" u="none" strike="noStrike" kern="1200" baseline="0" dirty="0" smtClean="0">
                <a:solidFill>
                  <a:schemeClr val="tx1"/>
                </a:solidFill>
                <a:latin typeface="+mn-lt"/>
                <a:ea typeface="+mn-ea"/>
                <a:cs typeface="+mn-cs"/>
              </a:rPr>
              <a:t>First, using a strong static magnetic field to let the nucleus distribute regularly (parallel or antiparallel to the magnetic field).</a:t>
            </a:r>
          </a:p>
          <a:p>
            <a:r>
              <a:rPr lang="en-US" altLang="zh-TW" sz="1200" b="0" i="0" u="none" strike="noStrike" kern="1200" baseline="0" dirty="0" smtClean="0">
                <a:solidFill>
                  <a:schemeClr val="tx1"/>
                </a:solidFill>
                <a:latin typeface="+mn-lt"/>
                <a:ea typeface="+mn-ea"/>
                <a:cs typeface="+mn-cs"/>
              </a:rPr>
              <a:t>Then, using RF to disturb the nucleus, trigger a phenomenon called precession(the RF frequency is same as procession frequency, which is fixed and related to static magnetic field).</a:t>
            </a:r>
          </a:p>
          <a:p>
            <a:r>
              <a:rPr lang="en-US" altLang="zh-TW" sz="1200" b="0" i="0" u="none" strike="noStrike" kern="1200" baseline="0" dirty="0" smtClean="0">
                <a:solidFill>
                  <a:schemeClr val="tx1"/>
                </a:solidFill>
                <a:latin typeface="+mn-lt"/>
                <a:ea typeface="+mn-ea"/>
                <a:cs typeface="+mn-cs"/>
              </a:rPr>
              <a:t>After the disturbance, the signal of the magnetic moment difference is observed.</a:t>
            </a:r>
          </a:p>
          <a:p>
            <a:r>
              <a:rPr lang="en-US" altLang="zh-TW" sz="1200" b="0" i="0" u="none" strike="noStrike" kern="1200" baseline="0" dirty="0" smtClean="0">
                <a:solidFill>
                  <a:schemeClr val="tx1"/>
                </a:solidFill>
                <a:latin typeface="+mn-lt"/>
                <a:ea typeface="+mn-ea"/>
                <a:cs typeface="+mn-cs"/>
              </a:rPr>
              <a:t>Different tissue we can observed different signal pattern.</a:t>
            </a:r>
          </a:p>
          <a:p>
            <a:endParaRPr lang="en-US" altLang="zh-TW" sz="1200" b="0" i="0" u="none" strike="noStrike" kern="1200" baseline="0" dirty="0" smtClean="0">
              <a:solidFill>
                <a:schemeClr val="tx1"/>
              </a:solidFill>
              <a:latin typeface="+mn-lt"/>
              <a:ea typeface="+mn-ea"/>
              <a:cs typeface="+mn-cs"/>
            </a:endParaRPr>
          </a:p>
          <a:p>
            <a:r>
              <a:rPr lang="en-US" altLang="zh-TW" sz="1200" b="0" i="0" u="none" strike="noStrike" kern="1200" baseline="0" dirty="0" smtClean="0">
                <a:solidFill>
                  <a:schemeClr val="tx1"/>
                </a:solidFill>
                <a:latin typeface="+mn-lt"/>
                <a:ea typeface="+mn-ea"/>
                <a:cs typeface="+mn-cs"/>
              </a:rPr>
              <a:t>To get the spatial information, the magnetic field gradient is used which let nucleus at different position experience different</a:t>
            </a:r>
          </a:p>
          <a:p>
            <a:r>
              <a:rPr lang="en-US" altLang="zh-TW" sz="1200" b="0" i="0" u="none" strike="noStrike" kern="1200" baseline="0" dirty="0" smtClean="0">
                <a:solidFill>
                  <a:schemeClr val="tx1"/>
                </a:solidFill>
                <a:latin typeface="+mn-lt"/>
                <a:ea typeface="+mn-ea"/>
                <a:cs typeface="+mn-cs"/>
              </a:rPr>
              <a:t>magnetic field and has different magnetic moment variation.</a:t>
            </a:r>
          </a:p>
          <a:p>
            <a:r>
              <a:rPr lang="en-US" altLang="zh-TW" sz="1200" b="0" i="0" u="none" strike="noStrike" kern="1200" baseline="0" dirty="0" smtClean="0">
                <a:solidFill>
                  <a:schemeClr val="tx1"/>
                </a:solidFill>
                <a:latin typeface="+mn-lt"/>
                <a:ea typeface="+mn-ea"/>
                <a:cs typeface="+mn-cs"/>
              </a:rPr>
              <a:t>To obtain a 3D body image, there are three gradient coils, each corresponding to one of the three directions - X, Y, Z axis.</a:t>
            </a:r>
          </a:p>
          <a:p>
            <a:endParaRPr lang="en-US" altLang="zh-TW" sz="1200" b="0" i="0" u="none" strike="noStrike" kern="1200" baseline="0" dirty="0" smtClean="0">
              <a:solidFill>
                <a:schemeClr val="tx1"/>
              </a:solidFill>
              <a:latin typeface="+mn-lt"/>
              <a:ea typeface="+mn-ea"/>
              <a:cs typeface="+mn-cs"/>
            </a:endParaRPr>
          </a:p>
          <a:p>
            <a:r>
              <a:rPr lang="en-US" altLang="zh-TW" sz="1200" b="1" kern="1200" dirty="0" smtClean="0">
                <a:solidFill>
                  <a:schemeClr val="tx1"/>
                </a:solidFill>
                <a:effectLst/>
                <a:latin typeface="+mn-lt"/>
                <a:ea typeface="+mn-ea"/>
                <a:cs typeface="+mn-cs"/>
              </a:rPr>
              <a:t>Repetition Time (TR)</a:t>
            </a:r>
            <a:r>
              <a:rPr lang="en-US" altLang="zh-TW" sz="1200" kern="1200" dirty="0" smtClean="0">
                <a:solidFill>
                  <a:schemeClr val="tx1"/>
                </a:solidFill>
                <a:effectLst/>
                <a:latin typeface="+mn-lt"/>
                <a:ea typeface="+mn-ea"/>
                <a:cs typeface="+mn-cs"/>
              </a:rPr>
              <a:t> is the amount of time between successive pulse sequences applied to the same slice.</a:t>
            </a:r>
            <a:endParaRPr lang="zh-TW" altLang="zh-TW" sz="1200" kern="1200" dirty="0" smtClean="0">
              <a:solidFill>
                <a:schemeClr val="tx1"/>
              </a:solidFill>
              <a:effectLst/>
              <a:latin typeface="+mn-lt"/>
              <a:ea typeface="+mn-ea"/>
              <a:cs typeface="+mn-cs"/>
            </a:endParaRPr>
          </a:p>
          <a:p>
            <a:r>
              <a:rPr lang="en-US" altLang="zh-TW" sz="1200" b="1" kern="1200" dirty="0" smtClean="0">
                <a:solidFill>
                  <a:schemeClr val="tx1"/>
                </a:solidFill>
                <a:effectLst/>
                <a:latin typeface="+mn-lt"/>
                <a:ea typeface="+mn-ea"/>
                <a:cs typeface="+mn-cs"/>
              </a:rPr>
              <a:t>Time to Echo (TE)</a:t>
            </a:r>
            <a:r>
              <a:rPr lang="en-US" altLang="zh-TW" sz="1200" kern="1200" dirty="0" smtClean="0">
                <a:solidFill>
                  <a:schemeClr val="tx1"/>
                </a:solidFill>
                <a:effectLst/>
                <a:latin typeface="+mn-lt"/>
                <a:ea typeface="+mn-ea"/>
                <a:cs typeface="+mn-cs"/>
              </a:rPr>
              <a:t> is the time between the delivery of the RF pulse and the receipt of the echo signal.</a:t>
            </a:r>
            <a:endParaRPr lang="zh-TW" altLang="zh-TW" sz="1200" kern="1200" dirty="0" smtClean="0">
              <a:solidFill>
                <a:schemeClr val="tx1"/>
              </a:solidFill>
              <a:effectLst/>
              <a:latin typeface="+mn-lt"/>
              <a:ea typeface="+mn-ea"/>
              <a:cs typeface="+mn-cs"/>
            </a:endParaRPr>
          </a:p>
          <a:p>
            <a:endParaRPr lang="en-US" altLang="zh-TW"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kern="1200" baseline="0" dirty="0" smtClean="0">
                <a:solidFill>
                  <a:schemeClr val="tx1"/>
                </a:solidFill>
                <a:latin typeface="+mn-lt"/>
                <a:ea typeface="+mn-ea"/>
                <a:cs typeface="+mn-cs"/>
              </a:rPr>
              <a:t>T1-weighted/ T2-weighted/</a:t>
            </a:r>
            <a:r>
              <a:rPr lang="en-US" altLang="zh-TW" sz="1200" b="0" kern="1200" dirty="0" smtClean="0">
                <a:solidFill>
                  <a:schemeClr val="tx1"/>
                </a:solidFill>
                <a:effectLst/>
                <a:latin typeface="+mn-lt"/>
                <a:ea typeface="+mn-ea"/>
                <a:cs typeface="+mn-cs"/>
              </a:rPr>
              <a:t>Diffusion weighted imaging (DWI)</a:t>
            </a:r>
            <a:r>
              <a:rPr lang="en-US" altLang="zh-TW" sz="1200" b="0" kern="1200" baseline="0" dirty="0" smtClean="0">
                <a:solidFill>
                  <a:schemeClr val="tx1"/>
                </a:solidFill>
                <a:effectLst/>
                <a:latin typeface="+mn-lt"/>
                <a:ea typeface="+mn-ea"/>
                <a:cs typeface="+mn-cs"/>
              </a:rPr>
              <a:t>/</a:t>
            </a:r>
            <a:r>
              <a:rPr lang="en-US" altLang="zh-TW" sz="1200" b="0" kern="1200" dirty="0" smtClean="0">
                <a:solidFill>
                  <a:schemeClr val="tx1"/>
                </a:solidFill>
                <a:effectLst/>
                <a:latin typeface="+mn-lt"/>
                <a:ea typeface="+mn-ea"/>
                <a:cs typeface="+mn-cs"/>
              </a:rPr>
              <a:t>Fluid Attenuated Inversion Recovery (Flair)</a:t>
            </a:r>
            <a:r>
              <a:rPr lang="en-US" altLang="zh-TW" sz="1200" b="0" kern="1200" baseline="0" dirty="0" smtClean="0">
                <a:solidFill>
                  <a:schemeClr val="tx1"/>
                </a:solidFill>
                <a:effectLst/>
                <a:latin typeface="+mn-lt"/>
                <a:ea typeface="+mn-ea"/>
                <a:cs typeface="+mn-cs"/>
              </a:rPr>
              <a:t> </a:t>
            </a:r>
            <a:r>
              <a:rPr lang="en-US" altLang="zh-TW" sz="1200" b="0" i="0" u="none" strike="noStrike" kern="1200" baseline="0" dirty="0" smtClean="0">
                <a:solidFill>
                  <a:schemeClr val="tx1"/>
                </a:solidFill>
                <a:latin typeface="+mn-lt"/>
                <a:ea typeface="+mn-ea"/>
                <a:cs typeface="+mn-cs"/>
              </a:rPr>
              <a:t>etcetera…</a:t>
            </a:r>
          </a:p>
          <a:p>
            <a:endParaRPr lang="en-US" altLang="zh-TW" sz="1200" b="0" i="0" u="none" strike="noStrike" kern="1200" baseline="0" dirty="0" smtClean="0">
              <a:solidFill>
                <a:schemeClr val="tx1"/>
              </a:solidFill>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4</a:t>
            </a:fld>
            <a:endParaRPr lang="zh-TW" altLang="en-US"/>
          </a:p>
        </p:txBody>
      </p:sp>
    </p:spTree>
    <p:extLst>
      <p:ext uri="{BB962C8B-B14F-4D97-AF65-F5344CB8AC3E}">
        <p14:creationId xmlns:p14="http://schemas.microsoft.com/office/powerpoint/2010/main" val="1756935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Decreasing</a:t>
            </a:r>
            <a:r>
              <a:rPr lang="en-US" altLang="zh-TW" baseline="0" dirty="0" smtClean="0"/>
              <a:t> learning rate and use augmentation include flip/rotation and transposition. </a:t>
            </a:r>
          </a:p>
          <a:p>
            <a:r>
              <a:rPr lang="en-US" altLang="zh-TW" baseline="0" dirty="0" smtClean="0"/>
              <a:t>To test the augmentation that with flip/rotation and transposition is I think every patient enter the MRI machine in the same body position. </a:t>
            </a:r>
          </a:p>
          <a:p>
            <a:r>
              <a:rPr lang="en-US" altLang="zh-TW" baseline="0" dirty="0" smtClean="0"/>
              <a:t>So those augmentations might not help. </a:t>
            </a:r>
          </a:p>
          <a:p>
            <a:r>
              <a:rPr lang="en-US" altLang="zh-TW" baseline="0" dirty="0" smtClean="0"/>
              <a:t>However, the result shows that the performance is still better with those augmentations though the difference is not obvious.</a:t>
            </a:r>
          </a:p>
          <a:p>
            <a:r>
              <a:rPr lang="en-US" altLang="zh-TW" baseline="0" dirty="0" smtClean="0"/>
              <a:t>I think it might because the model can learn some direction irrelevant features.</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47</a:t>
            </a:fld>
            <a:endParaRPr lang="zh-TW" altLang="en-US"/>
          </a:p>
        </p:txBody>
      </p:sp>
    </p:spTree>
    <p:extLst>
      <p:ext uri="{BB962C8B-B14F-4D97-AF65-F5344CB8AC3E}">
        <p14:creationId xmlns:p14="http://schemas.microsoft.com/office/powerpoint/2010/main" val="1155193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With mask or not. The</a:t>
            </a:r>
            <a:r>
              <a:rPr lang="en-US" altLang="zh-TW" baseline="0" dirty="0" smtClean="0"/>
              <a:t> answer is pretty obvious, the main purpose here is to test will the difference be great?</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48</a:t>
            </a:fld>
            <a:endParaRPr lang="zh-TW" altLang="en-US"/>
          </a:p>
        </p:txBody>
      </p:sp>
    </p:spTree>
    <p:extLst>
      <p:ext uri="{BB962C8B-B14F-4D97-AF65-F5344CB8AC3E}">
        <p14:creationId xmlns:p14="http://schemas.microsoft.com/office/powerpoint/2010/main" val="3117297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a:t>
            </a:r>
            <a:r>
              <a:rPr lang="en-US" altLang="zh-TW" baseline="0" dirty="0" smtClean="0"/>
              <a:t> model seems over-fitting very quickly right after the training start, here introduce the weight-decay to address this problem.</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49</a:t>
            </a:fld>
            <a:endParaRPr lang="zh-TW" altLang="en-US"/>
          </a:p>
        </p:txBody>
      </p:sp>
    </p:spTree>
    <p:extLst>
      <p:ext uri="{BB962C8B-B14F-4D97-AF65-F5344CB8AC3E}">
        <p14:creationId xmlns:p14="http://schemas.microsoft.com/office/powerpoint/2010/main" val="18492460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Result on area</a:t>
            </a:r>
            <a:r>
              <a:rPr lang="en-US" altLang="zh-TW" baseline="0" dirty="0" smtClean="0"/>
              <a:t> threshold 2500</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50</a:t>
            </a:fld>
            <a:endParaRPr lang="zh-TW" altLang="en-US"/>
          </a:p>
        </p:txBody>
      </p:sp>
    </p:spTree>
    <p:extLst>
      <p:ext uri="{BB962C8B-B14F-4D97-AF65-F5344CB8AC3E}">
        <p14:creationId xmlns:p14="http://schemas.microsoft.com/office/powerpoint/2010/main" val="38450037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Result on area</a:t>
            </a:r>
            <a:r>
              <a:rPr lang="en-US" altLang="zh-TW" baseline="0" dirty="0" smtClean="0"/>
              <a:t> threshold 10000, but test on different area threshold.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To test how good or bad of the performance when the model is tested on different liver area images that have never been seen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Later, we only report the performance that test on same area threshold.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This slice just tries to show the result if model is tested on different area threshold, and the result seems still acceptable. They do not differ a lot</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51</a:t>
            </a:fld>
            <a:endParaRPr lang="zh-TW" altLang="en-US"/>
          </a:p>
        </p:txBody>
      </p:sp>
    </p:spTree>
    <p:extLst>
      <p:ext uri="{BB962C8B-B14F-4D97-AF65-F5344CB8AC3E}">
        <p14:creationId xmlns:p14="http://schemas.microsoft.com/office/powerpoint/2010/main" val="716502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Show the</a:t>
            </a:r>
            <a:r>
              <a:rPr lang="en-US" altLang="zh-TW" baseline="0" dirty="0" smtClean="0"/>
              <a:t> over-fitting. The optimal stop point is between epoch-15 and epoch-20</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52</a:t>
            </a:fld>
            <a:endParaRPr lang="zh-TW" altLang="en-US"/>
          </a:p>
        </p:txBody>
      </p:sp>
    </p:spTree>
    <p:extLst>
      <p:ext uri="{BB962C8B-B14F-4D97-AF65-F5344CB8AC3E}">
        <p14:creationId xmlns:p14="http://schemas.microsoft.com/office/powerpoint/2010/main" val="31622600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Same best setting</a:t>
            </a:r>
            <a:r>
              <a:rPr lang="en-US" altLang="zh-TW" baseline="0" dirty="0" smtClean="0"/>
              <a:t> on deeper network</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53</a:t>
            </a:fld>
            <a:endParaRPr lang="zh-TW" altLang="en-US"/>
          </a:p>
        </p:txBody>
      </p:sp>
    </p:spTree>
    <p:extLst>
      <p:ext uri="{BB962C8B-B14F-4D97-AF65-F5344CB8AC3E}">
        <p14:creationId xmlns:p14="http://schemas.microsoft.com/office/powerpoint/2010/main" val="1250368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Same best setting</a:t>
            </a:r>
            <a:r>
              <a:rPr lang="en-US" altLang="zh-TW" baseline="0" dirty="0" smtClean="0"/>
              <a:t> on deeper network</a:t>
            </a:r>
            <a:endParaRPr lang="zh-TW" altLang="en-US" dirty="0" smtClean="0"/>
          </a:p>
          <a:p>
            <a:r>
              <a:rPr lang="en-US" altLang="zh-TW" dirty="0" smtClean="0"/>
              <a:t>The pink and light blue line is</a:t>
            </a:r>
            <a:r>
              <a:rPr lang="en-US" altLang="zh-TW" baseline="0" dirty="0" smtClean="0"/>
              <a:t> the optimal setting which we obtained before. </a:t>
            </a:r>
          </a:p>
          <a:p>
            <a:r>
              <a:rPr lang="en-US" altLang="zh-TW" baseline="0" dirty="0" smtClean="0"/>
              <a:t>We can observe that the performance is really better compared with other settings. </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54</a:t>
            </a:fld>
            <a:endParaRPr lang="zh-TW" altLang="en-US"/>
          </a:p>
        </p:txBody>
      </p:sp>
    </p:spTree>
    <p:extLst>
      <p:ext uri="{BB962C8B-B14F-4D97-AF65-F5344CB8AC3E}">
        <p14:creationId xmlns:p14="http://schemas.microsoft.com/office/powerpoint/2010/main" val="1271217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Final result</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55</a:t>
            </a:fld>
            <a:endParaRPr lang="zh-TW" altLang="en-US"/>
          </a:p>
        </p:txBody>
      </p:sp>
    </p:spTree>
    <p:extLst>
      <p:ext uri="{BB962C8B-B14F-4D97-AF65-F5344CB8AC3E}">
        <p14:creationId xmlns:p14="http://schemas.microsoft.com/office/powerpoint/2010/main" val="1901386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Generalizability</a:t>
            </a:r>
            <a:r>
              <a:rPr lang="en-US" altLang="zh-TW" baseline="0" dirty="0" smtClean="0"/>
              <a:t> is still bad, but as least better than the model that never trained on MRI data set.</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56</a:t>
            </a:fld>
            <a:endParaRPr lang="zh-TW" altLang="en-US"/>
          </a:p>
        </p:txBody>
      </p:sp>
    </p:spTree>
    <p:extLst>
      <p:ext uri="{BB962C8B-B14F-4D97-AF65-F5344CB8AC3E}">
        <p14:creationId xmlns:p14="http://schemas.microsoft.com/office/powerpoint/2010/main" val="3185061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From one popular</a:t>
            </a:r>
            <a:r>
              <a:rPr lang="en-US" altLang="zh-TW" sz="1200" b="0" i="0" kern="1200" baseline="0" dirty="0" smtClean="0">
                <a:solidFill>
                  <a:schemeClr val="tx1"/>
                </a:solidFill>
                <a:effectLst/>
                <a:latin typeface="+mn-lt"/>
                <a:ea typeface="+mn-ea"/>
                <a:cs typeface="+mn-cs"/>
              </a:rPr>
              <a:t> scoring system call </a:t>
            </a:r>
            <a:r>
              <a:rPr lang="en-US" altLang="zh-TW" sz="1200" b="1" i="0" u="none" strike="noStrike" kern="1200" baseline="0" dirty="0" smtClean="0">
                <a:solidFill>
                  <a:schemeClr val="tx1"/>
                </a:solidFill>
                <a:latin typeface="+mn-lt"/>
                <a:ea typeface="+mn-ea"/>
                <a:cs typeface="+mn-cs"/>
              </a:rPr>
              <a:t>METAVIR</a:t>
            </a:r>
          </a:p>
          <a:p>
            <a:endParaRPr lang="en-US" altLang="zh-TW" sz="1200" b="0" i="0" u="none" strike="noStrike" kern="1200" baseline="0" dirty="0" smtClean="0">
              <a:solidFill>
                <a:schemeClr val="tx1"/>
              </a:solidFill>
              <a:effectLst/>
              <a:latin typeface="+mn-lt"/>
              <a:ea typeface="+mn-ea"/>
              <a:cs typeface="+mn-cs"/>
            </a:endParaRPr>
          </a:p>
          <a:p>
            <a:r>
              <a:rPr lang="en-US" altLang="zh-TW" sz="1200" b="0" i="0" u="none" strike="noStrike" kern="1200" baseline="0" dirty="0" smtClean="0">
                <a:solidFill>
                  <a:schemeClr val="tx1"/>
                </a:solidFill>
                <a:effectLst/>
                <a:latin typeface="+mn-lt"/>
                <a:ea typeface="+mn-ea"/>
                <a:cs typeface="+mn-cs"/>
              </a:rPr>
              <a:t>The gold standard way to examine liver fibrosis now is through biopsy which is an invasive way. </a:t>
            </a:r>
          </a:p>
          <a:p>
            <a:r>
              <a:rPr lang="en-US" altLang="zh-TW" sz="1200" b="0" i="0" u="none" strike="noStrike" kern="1200" baseline="0" dirty="0" smtClean="0">
                <a:solidFill>
                  <a:schemeClr val="tx1"/>
                </a:solidFill>
                <a:effectLst/>
                <a:latin typeface="+mn-lt"/>
                <a:ea typeface="+mn-ea"/>
                <a:cs typeface="+mn-cs"/>
              </a:rPr>
              <a:t>It takes a small part of liver tissue and examined by an expert.</a:t>
            </a:r>
          </a:p>
          <a:p>
            <a:r>
              <a:rPr lang="en-US" altLang="zh-TW" sz="1200" b="0" i="0" u="none" strike="noStrike" kern="1200" baseline="0" dirty="0" smtClean="0">
                <a:solidFill>
                  <a:schemeClr val="tx1"/>
                </a:solidFill>
                <a:effectLst/>
                <a:latin typeface="+mn-lt"/>
                <a:ea typeface="+mn-ea"/>
                <a:cs typeface="+mn-cs"/>
              </a:rPr>
              <a:t>There are also some non-invasive methods such as blood test or ultrasound </a:t>
            </a:r>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5</a:t>
            </a:fld>
            <a:endParaRPr lang="zh-TW" altLang="en-US"/>
          </a:p>
        </p:txBody>
      </p:sp>
    </p:spTree>
    <p:extLst>
      <p:ext uri="{BB962C8B-B14F-4D97-AF65-F5344CB8AC3E}">
        <p14:creationId xmlns:p14="http://schemas.microsoft.com/office/powerpoint/2010/main" val="3553760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Benefit</a:t>
            </a:r>
            <a:r>
              <a:rPr lang="en-US" altLang="zh-TW" baseline="0" dirty="0" smtClean="0"/>
              <a:t> of DL methods, since extract feature through convolution kernel is pretty fast</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57</a:t>
            </a:fld>
            <a:endParaRPr lang="zh-TW" altLang="en-US"/>
          </a:p>
        </p:txBody>
      </p:sp>
    </p:spTree>
    <p:extLst>
      <p:ext uri="{BB962C8B-B14F-4D97-AF65-F5344CB8AC3E}">
        <p14:creationId xmlns:p14="http://schemas.microsoft.com/office/powerpoint/2010/main" val="2528477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 For manual</a:t>
            </a:r>
            <a:r>
              <a:rPr lang="en-US" altLang="zh-TW" baseline="0" dirty="0" smtClean="0"/>
              <a:t> feature extraction method, the liver mask is needed or we need to draw ROI by ourselves, however, DL methods have the  potential to get rid of the liver mask. We have also shown the result both with and without mask which actually does not differ a lot.</a:t>
            </a:r>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59</a:t>
            </a:fld>
            <a:endParaRPr lang="zh-TW" altLang="en-US"/>
          </a:p>
        </p:txBody>
      </p:sp>
    </p:spTree>
    <p:extLst>
      <p:ext uri="{BB962C8B-B14F-4D97-AF65-F5344CB8AC3E}">
        <p14:creationId xmlns:p14="http://schemas.microsoft.com/office/powerpoint/2010/main" val="3209114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5. </a:t>
            </a:r>
            <a:r>
              <a:rPr lang="en-US" altLang="zh-TW" baseline="0" dirty="0" smtClean="0"/>
              <a:t>It is hard to get a liver mask data set.</a:t>
            </a:r>
            <a:r>
              <a:rPr lang="zh-TW" altLang="en-US" baseline="0" dirty="0" smtClean="0"/>
              <a:t> </a:t>
            </a:r>
            <a:r>
              <a:rPr lang="en-US" altLang="zh-TW" baseline="0" dirty="0" smtClean="0"/>
              <a:t>It will be easier to train a model without mask data. Or also derived a mask by another model which is a more popular topic-Liver Segmentation.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6. Or develop a model </a:t>
            </a:r>
            <a:r>
              <a:rPr lang="en-US" altLang="zh-TW" sz="1200" b="0" kern="1200" dirty="0" smtClean="0">
                <a:solidFill>
                  <a:schemeClr val="tx1"/>
                </a:solidFill>
                <a:effectLst/>
                <a:latin typeface="+mn-lt"/>
                <a:ea typeface="+mn-ea"/>
                <a:cs typeface="+mn-cs"/>
              </a:rPr>
              <a:t>that can determine the </a:t>
            </a:r>
            <a:r>
              <a:rPr lang="en-US" altLang="zh-TW" sz="1200" b="1" i="1" kern="1200" dirty="0" smtClean="0">
                <a:solidFill>
                  <a:schemeClr val="tx1"/>
                </a:solidFill>
                <a:effectLst/>
                <a:latin typeface="+mn-lt"/>
                <a:ea typeface="+mn-ea"/>
                <a:cs typeface="+mn-cs"/>
              </a:rPr>
              <a:t>exact</a:t>
            </a:r>
            <a:r>
              <a:rPr lang="en-US" altLang="zh-TW" sz="1200" b="0" kern="1200" dirty="0" smtClean="0">
                <a:solidFill>
                  <a:schemeClr val="tx1"/>
                </a:solidFill>
                <a:effectLst/>
                <a:latin typeface="+mn-lt"/>
                <a:ea typeface="+mn-ea"/>
                <a:cs typeface="+mn-cs"/>
              </a:rPr>
              <a:t> </a:t>
            </a:r>
            <a:r>
              <a:rPr lang="en-US" altLang="zh-TW" sz="1200" b="0" kern="1200" baseline="0" dirty="0" smtClean="0">
                <a:solidFill>
                  <a:schemeClr val="tx1"/>
                </a:solidFill>
                <a:effectLst/>
                <a:latin typeface="+mn-lt"/>
                <a:ea typeface="+mn-ea"/>
                <a:cs typeface="+mn-cs"/>
              </a:rPr>
              <a:t> </a:t>
            </a:r>
            <a:r>
              <a:rPr lang="en-US" altLang="zh-TW" sz="1200" b="0" kern="1200" dirty="0" smtClean="0">
                <a:solidFill>
                  <a:schemeClr val="tx1"/>
                </a:solidFill>
                <a:effectLst/>
                <a:latin typeface="+mn-lt"/>
                <a:ea typeface="+mn-ea"/>
                <a:cs typeface="+mn-cs"/>
              </a:rPr>
              <a:t>fibrosis stage. Not just a binary classification</a:t>
            </a:r>
            <a:r>
              <a:rPr lang="en-US" altLang="zh-TW" sz="1200" b="0" kern="1200" baseline="0" dirty="0" smtClean="0">
                <a:solidFill>
                  <a:schemeClr val="tx1"/>
                </a:solidFill>
                <a:effectLst/>
                <a:latin typeface="+mn-lt"/>
                <a:ea typeface="+mn-ea"/>
                <a:cs typeface="+mn-cs"/>
              </a:rPr>
              <a:t> but exactly predict the right stage of the patient.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baseline="0" dirty="0" smtClean="0">
                <a:solidFill>
                  <a:schemeClr val="tx1"/>
                </a:solidFill>
                <a:effectLst/>
                <a:latin typeface="+mn-lt"/>
                <a:ea typeface="+mn-ea"/>
                <a:cs typeface="+mn-cs"/>
              </a:rPr>
              <a:t>Then, the model can </a:t>
            </a:r>
            <a:r>
              <a:rPr lang="en-US" altLang="zh-TW" sz="1200" b="0" kern="1200" dirty="0" smtClean="0">
                <a:solidFill>
                  <a:schemeClr val="tx1"/>
                </a:solidFill>
                <a:effectLst/>
                <a:latin typeface="+mn-lt"/>
                <a:ea typeface="+mn-ea"/>
                <a:cs typeface="+mn-cs"/>
              </a:rPr>
              <a:t>truly be a powerful tool that can discover liver fibrosis in an early stage</a:t>
            </a:r>
            <a:r>
              <a:rPr lang="en-US" altLang="zh-TW" sz="1200" b="0" kern="1200" baseline="0" dirty="0" smtClean="0">
                <a:solidFill>
                  <a:schemeClr val="tx1"/>
                </a:solidFill>
                <a:effectLst/>
                <a:latin typeface="+mn-lt"/>
                <a:ea typeface="+mn-ea"/>
                <a:cs typeface="+mn-cs"/>
              </a:rPr>
              <a:t> and do not have sampling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smtClean="0">
                <a:solidFill>
                  <a:schemeClr val="tx1"/>
                </a:solidFill>
                <a:effectLst/>
                <a:latin typeface="+mn-lt"/>
                <a:ea typeface="+mn-ea"/>
                <a:cs typeface="+mn-cs"/>
              </a:rPr>
              <a:t>This thesis is only a</a:t>
            </a:r>
            <a:r>
              <a:rPr lang="en-US" altLang="zh-TW" sz="1200" b="0" kern="1200" baseline="0" dirty="0" smtClean="0">
                <a:solidFill>
                  <a:schemeClr val="tx1"/>
                </a:solidFill>
                <a:effectLst/>
                <a:latin typeface="+mn-lt"/>
                <a:ea typeface="+mn-ea"/>
                <a:cs typeface="+mn-cs"/>
              </a:rPr>
              <a:t>n </a:t>
            </a:r>
            <a:r>
              <a:rPr lang="en-US" altLang="zh-TW" sz="1200" b="0" kern="1200" dirty="0" smtClean="0">
                <a:solidFill>
                  <a:schemeClr val="tx1"/>
                </a:solidFill>
                <a:effectLst/>
                <a:latin typeface="+mn-lt"/>
                <a:ea typeface="+mn-ea"/>
                <a:cs typeface="+mn-cs"/>
              </a:rPr>
              <a:t>early work on developing a liver fibrosis classifiers based on MR images,  and more work is required to be done to develop a</a:t>
            </a:r>
            <a:r>
              <a:rPr lang="en-US" altLang="zh-TW" sz="1200" b="0" kern="1200" baseline="0" dirty="0" smtClean="0">
                <a:solidFill>
                  <a:schemeClr val="tx1"/>
                </a:solidFill>
                <a:effectLst/>
                <a:latin typeface="+mn-lt"/>
                <a:ea typeface="+mn-ea"/>
                <a:cs typeface="+mn-cs"/>
              </a:rPr>
              <a:t> truly usable system in the future</a:t>
            </a:r>
            <a:endParaRPr lang="en-US" altLang="zh-TW"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aseline="0" dirty="0" smtClean="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60</a:t>
            </a:fld>
            <a:endParaRPr lang="zh-TW" altLang="en-US"/>
          </a:p>
        </p:txBody>
      </p:sp>
    </p:spTree>
    <p:extLst>
      <p:ext uri="{BB962C8B-B14F-4D97-AF65-F5344CB8AC3E}">
        <p14:creationId xmlns:p14="http://schemas.microsoft.com/office/powerpoint/2010/main" val="28549298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61</a:t>
            </a:fld>
            <a:endParaRPr lang="zh-TW" altLang="en-US"/>
          </a:p>
        </p:txBody>
      </p:sp>
    </p:spTree>
    <p:extLst>
      <p:ext uri="{BB962C8B-B14F-4D97-AF65-F5344CB8AC3E}">
        <p14:creationId xmlns:p14="http://schemas.microsoft.com/office/powerpoint/2010/main" val="4098736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reason</a:t>
            </a:r>
            <a:r>
              <a:rPr lang="en-US" altLang="zh-TW" baseline="0" dirty="0" smtClean="0"/>
              <a:t> why we using </a:t>
            </a:r>
            <a:r>
              <a:rPr lang="en-US" altLang="zh-TW" baseline="0" dirty="0" err="1" smtClean="0"/>
              <a:t>ZigZag</a:t>
            </a:r>
            <a:r>
              <a:rPr lang="en-US" altLang="zh-TW" baseline="0" dirty="0" smtClean="0"/>
              <a:t> instead of the rotation API build in </a:t>
            </a:r>
            <a:r>
              <a:rPr lang="en-US" altLang="zh-TW" baseline="0" dirty="0" err="1" smtClean="0"/>
              <a:t>Matlab</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63</a:t>
            </a:fld>
            <a:endParaRPr lang="zh-TW" altLang="en-US"/>
          </a:p>
        </p:txBody>
      </p:sp>
    </p:spTree>
    <p:extLst>
      <p:ext uri="{BB962C8B-B14F-4D97-AF65-F5344CB8AC3E}">
        <p14:creationId xmlns:p14="http://schemas.microsoft.com/office/powerpoint/2010/main" val="8383148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Detail</a:t>
            </a:r>
            <a:r>
              <a:rPr lang="en-US" altLang="zh-TW" baseline="0" dirty="0" smtClean="0"/>
              <a:t> about how we select the features that construct our own RFI index formula</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64</a:t>
            </a:fld>
            <a:endParaRPr lang="zh-TW" altLang="en-US"/>
          </a:p>
        </p:txBody>
      </p:sp>
    </p:spTree>
    <p:extLst>
      <p:ext uri="{BB962C8B-B14F-4D97-AF65-F5344CB8AC3E}">
        <p14:creationId xmlns:p14="http://schemas.microsoft.com/office/powerpoint/2010/main" val="29412177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Detail </a:t>
            </a:r>
            <a:r>
              <a:rPr lang="en-US" altLang="zh-TW" smtClean="0"/>
              <a:t>about our</a:t>
            </a:r>
            <a:r>
              <a:rPr lang="en-US" altLang="zh-TW" baseline="0" smtClean="0"/>
              <a:t> baseline</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65</a:t>
            </a:fld>
            <a:endParaRPr lang="zh-TW" altLang="en-US"/>
          </a:p>
        </p:txBody>
      </p:sp>
    </p:spTree>
    <p:extLst>
      <p:ext uri="{BB962C8B-B14F-4D97-AF65-F5344CB8AC3E}">
        <p14:creationId xmlns:p14="http://schemas.microsoft.com/office/powerpoint/2010/main" val="14037407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Only</a:t>
            </a:r>
            <a:r>
              <a:rPr lang="en-US" altLang="zh-TW" baseline="0" dirty="0" smtClean="0"/>
              <a:t> 5 positive sample in the testset</a:t>
            </a:r>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68</a:t>
            </a:fld>
            <a:endParaRPr lang="zh-TW" altLang="en-US"/>
          </a:p>
        </p:txBody>
      </p:sp>
    </p:spTree>
    <p:extLst>
      <p:ext uri="{BB962C8B-B14F-4D97-AF65-F5344CB8AC3E}">
        <p14:creationId xmlns:p14="http://schemas.microsoft.com/office/powerpoint/2010/main" val="1577062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6</a:t>
            </a:fld>
            <a:endParaRPr lang="zh-TW" altLang="en-US"/>
          </a:p>
        </p:txBody>
      </p:sp>
    </p:spTree>
    <p:extLst>
      <p:ext uri="{BB962C8B-B14F-4D97-AF65-F5344CB8AC3E}">
        <p14:creationId xmlns:p14="http://schemas.microsoft.com/office/powerpoint/2010/main" val="4036619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motivation is from a paper of a</a:t>
            </a:r>
            <a:r>
              <a:rPr lang="en-US" altLang="zh-TW" baseline="0" dirty="0" smtClean="0"/>
              <a:t> </a:t>
            </a:r>
            <a:r>
              <a:rPr lang="en-US" altLang="zh-TW" dirty="0" smtClean="0"/>
              <a:t>Korean</a:t>
            </a:r>
            <a:r>
              <a:rPr lang="en-US" altLang="zh-TW" baseline="0" dirty="0" smtClean="0"/>
              <a:t> team.</a:t>
            </a:r>
          </a:p>
          <a:p>
            <a:r>
              <a:rPr lang="en-US" altLang="zh-TW" baseline="0" dirty="0" smtClean="0"/>
              <a:t>They proposed a simple formula and reach a good result on classifying liver fibrosis using only MR Images </a:t>
            </a:r>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7</a:t>
            </a:fld>
            <a:endParaRPr lang="zh-TW" altLang="en-US"/>
          </a:p>
        </p:txBody>
      </p:sp>
    </p:spTree>
    <p:extLst>
      <p:ext uri="{BB962C8B-B14F-4D97-AF65-F5344CB8AC3E}">
        <p14:creationId xmlns:p14="http://schemas.microsoft.com/office/powerpoint/2010/main" val="3430281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9</a:t>
            </a:fld>
            <a:endParaRPr lang="zh-TW" altLang="en-US"/>
          </a:p>
        </p:txBody>
      </p:sp>
    </p:spTree>
    <p:extLst>
      <p:ext uri="{BB962C8B-B14F-4D97-AF65-F5344CB8AC3E}">
        <p14:creationId xmlns:p14="http://schemas.microsoft.com/office/powerpoint/2010/main" val="845922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However,</a:t>
            </a:r>
            <a:r>
              <a:rPr lang="en-US" altLang="zh-TW" baseline="0" dirty="0" smtClean="0"/>
              <a:t> it is difficult to classify every stage from others, also our data set isn’t big enough for this purpose.</a:t>
            </a:r>
          </a:p>
          <a:p>
            <a:r>
              <a:rPr lang="en-US" altLang="zh-TW" baseline="0" dirty="0" smtClean="0"/>
              <a:t>Reform the question to a 2 class classification problem will be easier, this is also what almost all the paper related to staging liver fibrosis have done</a:t>
            </a:r>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FA6986D6-F4F9-432A-83B4-E36F78E74298}" type="slidenum">
              <a:rPr lang="zh-TW" altLang="en-US" smtClean="0"/>
              <a:t>10</a:t>
            </a:fld>
            <a:endParaRPr lang="zh-TW" altLang="en-US"/>
          </a:p>
        </p:txBody>
      </p:sp>
    </p:spTree>
    <p:extLst>
      <p:ext uri="{BB962C8B-B14F-4D97-AF65-F5344CB8AC3E}">
        <p14:creationId xmlns:p14="http://schemas.microsoft.com/office/powerpoint/2010/main" val="232551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5F7E2D98-CEBC-48C3-AA5A-3121CA8ABC1C}" type="datetimeFigureOut">
              <a:rPr lang="zh-TW" altLang="en-US" smtClean="0"/>
              <a:t>2019/8/24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55044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F7E2D98-CEBC-48C3-AA5A-3121CA8ABC1C}" type="datetimeFigureOut">
              <a:rPr lang="zh-TW" altLang="en-US" smtClean="0"/>
              <a:t>2019/8/24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7760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838200" y="6422854"/>
            <a:ext cx="2743196" cy="365125"/>
          </a:xfrm>
        </p:spPr>
        <p:txBody>
          <a:bodyPr/>
          <a:lstStyle/>
          <a:p>
            <a:fld id="{5F7E2D98-CEBC-48C3-AA5A-3121CA8ABC1C}" type="datetimeFigureOut">
              <a:rPr lang="zh-TW" altLang="en-US" smtClean="0"/>
              <a:t>2019/8/24</a:t>
            </a:fld>
            <a:endParaRPr lang="zh-TW" altLang="en-US"/>
          </a:p>
        </p:txBody>
      </p:sp>
      <p:sp>
        <p:nvSpPr>
          <p:cNvPr id="5" name="Footer Placeholder 4"/>
          <p:cNvSpPr>
            <a:spLocks noGrp="1"/>
          </p:cNvSpPr>
          <p:nvPr>
            <p:ph type="ftr" sz="quarter" idx="11"/>
          </p:nvPr>
        </p:nvSpPr>
        <p:spPr>
          <a:xfrm>
            <a:off x="3776135" y="6422854"/>
            <a:ext cx="4279669" cy="365125"/>
          </a:xfrm>
        </p:spPr>
        <p:txBody>
          <a:bodyPr/>
          <a:lstStyle/>
          <a:p>
            <a:endParaRPr lang="zh-TW" altLang="en-US"/>
          </a:p>
        </p:txBody>
      </p:sp>
      <p:sp>
        <p:nvSpPr>
          <p:cNvPr id="6" name="Slide Number Placeholder 5"/>
          <p:cNvSpPr>
            <a:spLocks noGrp="1"/>
          </p:cNvSpPr>
          <p:nvPr>
            <p:ph type="sldNum" sz="quarter" idx="12"/>
          </p:nvPr>
        </p:nvSpPr>
        <p:spPr>
          <a:xfrm>
            <a:off x="8073048" y="6422854"/>
            <a:ext cx="879759" cy="365125"/>
          </a:xfrm>
        </p:spPr>
        <p:txBody>
          <a:body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3561189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F7E2D98-CEBC-48C3-AA5A-3121CA8ABC1C}" type="datetimeFigureOut">
              <a:rPr lang="zh-TW" altLang="en-US" smtClean="0"/>
              <a:t>2019/8/24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3924772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lvl1pPr>
              <a:defRPr>
                <a:solidFill>
                  <a:schemeClr val="tx2"/>
                </a:solidFill>
              </a:defRPr>
            </a:lvl1pPr>
          </a:lstStyle>
          <a:p>
            <a:fld id="{5F7E2D98-CEBC-48C3-AA5A-3121CA8ABC1C}" type="datetimeFigureOut">
              <a:rPr lang="zh-TW" altLang="en-US" smtClean="0"/>
              <a:t>2019/8/24</a:t>
            </a:fld>
            <a:endParaRPr lang="zh-TW" alt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31589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F7E2D98-CEBC-48C3-AA5A-3121CA8ABC1C}" type="datetimeFigureOut">
              <a:rPr lang="zh-TW" altLang="en-US" smtClean="0"/>
              <a:t>2019/8/24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3254799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F7E2D98-CEBC-48C3-AA5A-3121CA8ABC1C}" type="datetimeFigureOut">
              <a:rPr lang="zh-TW" altLang="en-US" smtClean="0"/>
              <a:t>2019/8/24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184505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F7E2D98-CEBC-48C3-AA5A-3121CA8ABC1C}" type="datetimeFigureOut">
              <a:rPr lang="zh-TW" altLang="en-US" smtClean="0"/>
              <a:t>2019/8/24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25573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7E2D98-CEBC-48C3-AA5A-3121CA8ABC1C}" type="datetimeFigureOut">
              <a:rPr lang="zh-TW" altLang="en-US" smtClean="0"/>
              <a:t>2019/8/24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342672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F7E2D98-CEBC-48C3-AA5A-3121CA8ABC1C}" type="datetimeFigureOut">
              <a:rPr lang="zh-TW" altLang="en-US" smtClean="0"/>
              <a:t>2019/8/24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38006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F7E2D98-CEBC-48C3-AA5A-3121CA8ABC1C}" type="datetimeFigureOut">
              <a:rPr lang="zh-TW" altLang="en-US" smtClean="0"/>
              <a:t>2019/8/24</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3633480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5F7E2D98-CEBC-48C3-AA5A-3121CA8ABC1C}" type="datetimeFigureOut">
              <a:rPr lang="zh-TW" altLang="en-US" smtClean="0"/>
              <a:t>2019/8/24</a:t>
            </a:fld>
            <a:endParaRPr lang="zh-TW" alt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zh-TW" alt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1DEE36C7-A51B-4E2A-8702-177D8BD30519}" type="slidenum">
              <a:rPr lang="zh-TW" altLang="en-US" smtClean="0"/>
              <a:t>‹#›</a:t>
            </a:fld>
            <a:endParaRPr lang="zh-TW" altLang="en-US"/>
          </a:p>
        </p:txBody>
      </p:sp>
    </p:spTree>
    <p:extLst>
      <p:ext uri="{BB962C8B-B14F-4D97-AF65-F5344CB8AC3E}">
        <p14:creationId xmlns:p14="http://schemas.microsoft.com/office/powerpoint/2010/main" val="2945562355"/>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eugeneALU/Master-Thesis/tree/master/Matla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www.sprawls.org/resources/DIGPROCESS/module.ht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hyperlink" Target="https://stats.stackexchange.com/questions/239576/danger-of-univariate-analysis-before-multiple-regression"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 y="2166364"/>
            <a:ext cx="12192000" cy="1739347"/>
          </a:xfrm>
        </p:spPr>
        <p:txBody>
          <a:bodyPr>
            <a:normAutofit fontScale="90000"/>
          </a:bodyPr>
          <a:lstStyle/>
          <a:p>
            <a:r>
              <a:rPr lang="en-US" altLang="zh-TW" dirty="0"/>
              <a:t>Classify Liver Fibrosis Stage Using </a:t>
            </a:r>
            <a:r>
              <a:rPr lang="en-US" altLang="zh-TW" dirty="0" err="1"/>
              <a:t>Gadoxetic</a:t>
            </a:r>
            <a:r>
              <a:rPr lang="en-US" altLang="zh-TW" dirty="0"/>
              <a:t> Acid-Enhanced MR Images</a:t>
            </a:r>
            <a:endParaRPr lang="zh-TW" altLang="en-US" dirty="0"/>
          </a:p>
        </p:txBody>
      </p:sp>
      <p:sp>
        <p:nvSpPr>
          <p:cNvPr id="3" name="副標題 2"/>
          <p:cNvSpPr>
            <a:spLocks noGrp="1"/>
          </p:cNvSpPr>
          <p:nvPr>
            <p:ph type="subTitle" idx="1"/>
          </p:nvPr>
        </p:nvSpPr>
        <p:spPr>
          <a:xfrm>
            <a:off x="1524000" y="4468671"/>
            <a:ext cx="9144000" cy="2389329"/>
          </a:xfrm>
        </p:spPr>
        <p:txBody>
          <a:bodyPr>
            <a:normAutofit/>
          </a:bodyPr>
          <a:lstStyle/>
          <a:p>
            <a:r>
              <a:rPr lang="en-US" altLang="zh-TW" sz="2800" dirty="0" smtClean="0"/>
              <a:t>Master Thesis</a:t>
            </a:r>
            <a:r>
              <a:rPr lang="zh-TW" altLang="en-US" sz="2800" dirty="0" smtClean="0"/>
              <a:t> </a:t>
            </a:r>
            <a:r>
              <a:rPr lang="en-US" altLang="zh-TW" sz="2800" dirty="0" smtClean="0"/>
              <a:t>Presentation</a:t>
            </a:r>
          </a:p>
          <a:p>
            <a:endParaRPr lang="en-US" altLang="zh-TW" i="1" dirty="0"/>
          </a:p>
          <a:p>
            <a:r>
              <a:rPr lang="en-US" altLang="zh-TW" sz="2800" i="1" dirty="0" smtClean="0"/>
              <a:t>Yi Cheng Lu</a:t>
            </a:r>
          </a:p>
          <a:p>
            <a:r>
              <a:rPr lang="en-US" altLang="zh-TW" sz="2800" i="1" dirty="0" smtClean="0"/>
              <a:t>2019/06/05</a:t>
            </a:r>
            <a:endParaRPr lang="zh-TW" altLang="en-US" sz="2800" i="1" dirty="0"/>
          </a:p>
        </p:txBody>
      </p:sp>
    </p:spTree>
    <p:extLst>
      <p:ext uri="{BB962C8B-B14F-4D97-AF65-F5344CB8AC3E}">
        <p14:creationId xmlns:p14="http://schemas.microsoft.com/office/powerpoint/2010/main" val="4144318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Dataset-1</a:t>
            </a:r>
            <a:endParaRPr lang="zh-TW" altLang="en-US" dirty="0"/>
          </a:p>
        </p:txBody>
      </p:sp>
      <p:sp>
        <p:nvSpPr>
          <p:cNvPr id="3" name="內容版面配置區 2"/>
          <p:cNvSpPr>
            <a:spLocks noGrp="1"/>
          </p:cNvSpPr>
          <p:nvPr>
            <p:ph idx="1"/>
          </p:nvPr>
        </p:nvSpPr>
        <p:spPr/>
        <p:txBody>
          <a:bodyPr/>
          <a:lstStyle/>
          <a:p>
            <a:r>
              <a:rPr lang="en-US" altLang="zh-TW" sz="2800" dirty="0"/>
              <a:t>Split into </a:t>
            </a:r>
            <a:r>
              <a:rPr lang="en-US" altLang="zh-TW" sz="2800" dirty="0" smtClean="0"/>
              <a:t>2 </a:t>
            </a:r>
            <a:r>
              <a:rPr lang="en-US" altLang="zh-TW" sz="2800" dirty="0"/>
              <a:t>class </a:t>
            </a:r>
            <a:r>
              <a:rPr lang="en-US" altLang="zh-TW" sz="2800" dirty="0" smtClean="0"/>
              <a:t>classification question, EX:</a:t>
            </a:r>
            <a:endParaRPr lang="en-US" altLang="zh-TW" sz="2800" dirty="0"/>
          </a:p>
          <a:p>
            <a:pPr lvl="1"/>
            <a:r>
              <a:rPr lang="en-US" altLang="zh-TW" sz="2800" dirty="0" smtClean="0"/>
              <a:t>0~1 </a:t>
            </a:r>
            <a:r>
              <a:rPr lang="en-US" altLang="zh-TW" sz="2800" dirty="0"/>
              <a:t>vs 2~4 : </a:t>
            </a:r>
            <a:r>
              <a:rPr lang="en-US" altLang="zh-TW" sz="2800" dirty="0" smtClean="0"/>
              <a:t>45 VS 46 </a:t>
            </a:r>
            <a:endParaRPr lang="en-US" altLang="zh-TW" sz="2800" dirty="0"/>
          </a:p>
          <a:p>
            <a:pPr lvl="1"/>
            <a:r>
              <a:rPr lang="en-US" altLang="zh-TW" sz="2800" dirty="0"/>
              <a:t>0~2</a:t>
            </a:r>
            <a:r>
              <a:rPr lang="zh-TW" altLang="en-US" sz="2800" dirty="0"/>
              <a:t> </a:t>
            </a:r>
            <a:r>
              <a:rPr lang="en-US" altLang="zh-TW" sz="2800" dirty="0"/>
              <a:t>vs 3~4 : </a:t>
            </a:r>
            <a:r>
              <a:rPr lang="en-US" altLang="zh-TW" sz="2800" dirty="0" smtClean="0"/>
              <a:t>70 VS 21</a:t>
            </a:r>
            <a:endParaRPr lang="en-US" altLang="zh-TW" sz="2800" dirty="0"/>
          </a:p>
          <a:p>
            <a:pPr lvl="1"/>
            <a:r>
              <a:rPr lang="en-US" altLang="zh-TW" sz="2800" dirty="0"/>
              <a:t>0~3 vs 4 : </a:t>
            </a:r>
            <a:r>
              <a:rPr lang="en-US" altLang="zh-TW" sz="2800" dirty="0" smtClean="0"/>
              <a:t>84 VS 7</a:t>
            </a:r>
          </a:p>
          <a:p>
            <a:r>
              <a:rPr lang="en-US" altLang="zh-TW" sz="2800" dirty="0" smtClean="0"/>
              <a:t>Focus on problem &lt;0~2</a:t>
            </a:r>
            <a:r>
              <a:rPr lang="zh-TW" altLang="en-US" sz="2800" dirty="0" smtClean="0"/>
              <a:t> </a:t>
            </a:r>
            <a:r>
              <a:rPr lang="en-US" altLang="zh-TW" sz="2800" dirty="0"/>
              <a:t>vs </a:t>
            </a:r>
            <a:r>
              <a:rPr lang="en-US" altLang="zh-TW" sz="2800" dirty="0" smtClean="0"/>
              <a:t>3~4&gt;</a:t>
            </a:r>
          </a:p>
          <a:p>
            <a:r>
              <a:rPr lang="en-US" altLang="zh-TW" sz="2800" dirty="0" smtClean="0"/>
              <a:t>Stage3, Stage4 also called </a:t>
            </a:r>
            <a:r>
              <a:rPr lang="en-US" altLang="zh-TW" sz="2800" i="1" dirty="0" smtClean="0"/>
              <a:t>Advanced Fibrosis Stage</a:t>
            </a:r>
            <a:endParaRPr lang="en-US" altLang="zh-TW" sz="2800" i="1" dirty="0"/>
          </a:p>
          <a:p>
            <a:endParaRPr lang="zh-TW" altLang="en-US" dirty="0"/>
          </a:p>
        </p:txBody>
      </p:sp>
      <p:pic>
        <p:nvPicPr>
          <p:cNvPr id="4" name="圖片 3"/>
          <p:cNvPicPr>
            <a:picLocks noChangeAspect="1"/>
          </p:cNvPicPr>
          <p:nvPr/>
        </p:nvPicPr>
        <p:blipFill>
          <a:blip r:embed="rId3"/>
          <a:stretch>
            <a:fillRect/>
          </a:stretch>
        </p:blipFill>
        <p:spPr>
          <a:xfrm>
            <a:off x="-28665" y="2415397"/>
            <a:ext cx="12220665" cy="4442604"/>
          </a:xfrm>
          <a:prstGeom prst="rect">
            <a:avLst/>
          </a:prstGeom>
        </p:spPr>
      </p:pic>
    </p:spTree>
    <p:extLst>
      <p:ext uri="{BB962C8B-B14F-4D97-AF65-F5344CB8AC3E}">
        <p14:creationId xmlns:p14="http://schemas.microsoft.com/office/powerpoint/2010/main" val="272625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childTnLst>
                          </p:cTn>
                        </p:par>
                        <p:par>
                          <p:cTn id="14" fill="hold">
                            <p:stCondLst>
                              <p:cond delay="0"/>
                            </p:stCondLst>
                            <p:childTnLst>
                              <p:par>
                                <p:cTn id="15" presetID="10" presetClass="exit" presetSubtype="0" fill="hold" nodeType="after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Dataset-2</a:t>
            </a:r>
            <a:endParaRPr lang="zh-TW" altLang="en-US" dirty="0"/>
          </a:p>
        </p:txBody>
      </p:sp>
      <p:sp>
        <p:nvSpPr>
          <p:cNvPr id="3" name="內容版面配置區 2"/>
          <p:cNvSpPr>
            <a:spLocks noGrp="1"/>
          </p:cNvSpPr>
          <p:nvPr>
            <p:ph idx="1"/>
          </p:nvPr>
        </p:nvSpPr>
        <p:spPr>
          <a:xfrm>
            <a:off x="1202919" y="2011680"/>
            <a:ext cx="9784080" cy="4846320"/>
          </a:xfrm>
        </p:spPr>
        <p:txBody>
          <a:bodyPr>
            <a:normAutofit/>
          </a:bodyPr>
          <a:lstStyle/>
          <a:p>
            <a:r>
              <a:rPr lang="en-US" altLang="zh-TW" sz="2800" dirty="0" smtClean="0"/>
              <a:t>HIFI dataset</a:t>
            </a:r>
          </a:p>
          <a:p>
            <a:r>
              <a:rPr lang="en-US" altLang="zh-TW" sz="2800" dirty="0" smtClean="0"/>
              <a:t>3.0T MRI Image </a:t>
            </a:r>
          </a:p>
          <a:p>
            <a:r>
              <a:rPr lang="en-US" altLang="zh-TW" sz="2800" dirty="0"/>
              <a:t>Total </a:t>
            </a:r>
            <a:r>
              <a:rPr lang="en-US" altLang="zh-TW" sz="2800" dirty="0" smtClean="0"/>
              <a:t>33 samples</a:t>
            </a:r>
          </a:p>
          <a:p>
            <a:r>
              <a:rPr lang="en-US" altLang="zh-TW" sz="2800" dirty="0" smtClean="0"/>
              <a:t>Contains</a:t>
            </a:r>
          </a:p>
          <a:p>
            <a:pPr lvl="1"/>
            <a:r>
              <a:rPr lang="en-US" altLang="zh-TW" sz="2800" dirty="0" smtClean="0"/>
              <a:t>Stage 0: 10</a:t>
            </a:r>
          </a:p>
          <a:p>
            <a:pPr lvl="1"/>
            <a:r>
              <a:rPr lang="en-US" altLang="zh-TW" sz="2800" dirty="0" smtClean="0"/>
              <a:t>Stage 1: </a:t>
            </a:r>
            <a:r>
              <a:rPr lang="en-US" altLang="zh-TW" sz="2800" dirty="0"/>
              <a:t>7</a:t>
            </a:r>
            <a:endParaRPr lang="en-US" altLang="zh-TW" sz="2800" dirty="0" smtClean="0"/>
          </a:p>
          <a:p>
            <a:pPr lvl="1"/>
            <a:r>
              <a:rPr lang="en-US" altLang="zh-TW" sz="2800" dirty="0" smtClean="0"/>
              <a:t>Stage 2: </a:t>
            </a:r>
            <a:r>
              <a:rPr lang="en-US" altLang="zh-TW" sz="2800" dirty="0"/>
              <a:t>7</a:t>
            </a:r>
            <a:endParaRPr lang="en-US" altLang="zh-TW" sz="2800" dirty="0" smtClean="0"/>
          </a:p>
          <a:p>
            <a:pPr lvl="1"/>
            <a:r>
              <a:rPr lang="en-US" altLang="zh-TW" sz="2800" dirty="0" smtClean="0"/>
              <a:t>Stage 3: </a:t>
            </a:r>
            <a:r>
              <a:rPr lang="en-US" altLang="zh-TW" sz="2800" dirty="0"/>
              <a:t>8</a:t>
            </a:r>
            <a:endParaRPr lang="en-US" altLang="zh-TW" sz="2800" dirty="0" smtClean="0"/>
          </a:p>
          <a:p>
            <a:pPr lvl="1"/>
            <a:r>
              <a:rPr lang="en-US" altLang="zh-TW" sz="2800" dirty="0" smtClean="0"/>
              <a:t>Stage 4: 1</a:t>
            </a:r>
          </a:p>
          <a:p>
            <a:pPr lvl="1"/>
            <a:endParaRPr lang="en-US" altLang="zh-TW" dirty="0" smtClean="0"/>
          </a:p>
        </p:txBody>
      </p:sp>
    </p:spTree>
    <p:extLst>
      <p:ext uri="{BB962C8B-B14F-4D97-AF65-F5344CB8AC3E}">
        <p14:creationId xmlns:p14="http://schemas.microsoft.com/office/powerpoint/2010/main" val="41275614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Reproduce RFI </a:t>
            </a:r>
          </a:p>
        </p:txBody>
      </p:sp>
    </p:spTree>
    <p:extLst>
      <p:ext uri="{BB962C8B-B14F-4D97-AF65-F5344CB8AC3E}">
        <p14:creationId xmlns:p14="http://schemas.microsoft.com/office/powerpoint/2010/main" val="356623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Method</a:t>
            </a:r>
            <a:endParaRPr lang="zh-TW" altLang="en-US" dirty="0"/>
          </a:p>
        </p:txBody>
      </p:sp>
      <p:sp>
        <p:nvSpPr>
          <p:cNvPr id="3" name="內容版面配置區 2"/>
          <p:cNvSpPr>
            <a:spLocks noGrp="1"/>
          </p:cNvSpPr>
          <p:nvPr>
            <p:ph idx="1"/>
          </p:nvPr>
        </p:nvSpPr>
        <p:spPr/>
        <p:txBody>
          <a:bodyPr/>
          <a:lstStyle/>
          <a:p>
            <a:r>
              <a:rPr lang="en-US" altLang="zh-TW" sz="3200" dirty="0" smtClean="0"/>
              <a:t>Texture matrix for gray level image </a:t>
            </a:r>
          </a:p>
          <a:p>
            <a:pPr lvl="1"/>
            <a:r>
              <a:rPr lang="en-US" altLang="zh-TW" sz="2800" dirty="0" smtClean="0"/>
              <a:t>GLCM: </a:t>
            </a:r>
            <a:r>
              <a:rPr lang="en-US" altLang="zh-TW" sz="3200" b="1" dirty="0"/>
              <a:t>Gray-Level Co-Occurrence </a:t>
            </a:r>
            <a:r>
              <a:rPr lang="en-US" altLang="zh-TW" sz="3200" b="1" dirty="0" smtClean="0"/>
              <a:t>Matrix</a:t>
            </a:r>
            <a:endParaRPr lang="en-US" altLang="zh-TW" sz="2800" dirty="0" smtClean="0"/>
          </a:p>
          <a:p>
            <a:pPr lvl="1"/>
            <a:r>
              <a:rPr lang="en-US" altLang="zh-TW" sz="2800" dirty="0" smtClean="0"/>
              <a:t>GLRLM: </a:t>
            </a:r>
            <a:r>
              <a:rPr lang="en-US" altLang="zh-TW" sz="3200" b="1" dirty="0"/>
              <a:t>Gray-Level </a:t>
            </a:r>
            <a:r>
              <a:rPr lang="en-US" altLang="zh-TW" sz="3200" b="1" dirty="0" smtClean="0"/>
              <a:t>Run Length Matrix</a:t>
            </a:r>
          </a:p>
          <a:p>
            <a:r>
              <a:rPr lang="en-US" altLang="zh-TW" sz="2800" dirty="0" smtClean="0"/>
              <a:t>Extract features from these two matrix according to: </a:t>
            </a:r>
            <a:endParaRPr lang="en-US" altLang="zh-TW" sz="2600" dirty="0"/>
          </a:p>
          <a:p>
            <a:endParaRPr lang="zh-TW" altLang="en-US" dirty="0"/>
          </a:p>
        </p:txBody>
      </p:sp>
      <p:pic>
        <p:nvPicPr>
          <p:cNvPr id="4" name="圖片 3"/>
          <p:cNvPicPr>
            <a:picLocks noChangeAspect="1"/>
          </p:cNvPicPr>
          <p:nvPr/>
        </p:nvPicPr>
        <p:blipFill>
          <a:blip r:embed="rId3"/>
          <a:stretch>
            <a:fillRect/>
          </a:stretch>
        </p:blipFill>
        <p:spPr>
          <a:xfrm>
            <a:off x="1202919" y="4282424"/>
            <a:ext cx="9001125" cy="1247775"/>
          </a:xfrm>
          <a:prstGeom prst="rect">
            <a:avLst/>
          </a:prstGeom>
        </p:spPr>
      </p:pic>
      <p:pic>
        <p:nvPicPr>
          <p:cNvPr id="5" name="圖片 4"/>
          <p:cNvPicPr>
            <a:picLocks noChangeAspect="1"/>
          </p:cNvPicPr>
          <p:nvPr/>
        </p:nvPicPr>
        <p:blipFill rotWithShape="1">
          <a:blip r:embed="rId4"/>
          <a:srcRect t="3868" b="21879"/>
          <a:stretch/>
        </p:blipFill>
        <p:spPr>
          <a:xfrm>
            <a:off x="1202919" y="5693909"/>
            <a:ext cx="6316999" cy="1048022"/>
          </a:xfrm>
          <a:prstGeom prst="rect">
            <a:avLst/>
          </a:prstGeom>
        </p:spPr>
      </p:pic>
    </p:spTree>
    <p:extLst>
      <p:ext uri="{BB962C8B-B14F-4D97-AF65-F5344CB8AC3E}">
        <p14:creationId xmlns:p14="http://schemas.microsoft.com/office/powerpoint/2010/main" val="241877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METHOD</a:t>
            </a:r>
            <a:endParaRPr lang="zh-TW" altLang="en-US" dirty="0"/>
          </a:p>
        </p:txBody>
      </p:sp>
      <p:pic>
        <p:nvPicPr>
          <p:cNvPr id="4" name="內容版面配置區 3"/>
          <p:cNvPicPr>
            <a:picLocks noGrp="1" noChangeAspect="1"/>
          </p:cNvPicPr>
          <p:nvPr>
            <p:ph idx="1"/>
          </p:nvPr>
        </p:nvPicPr>
        <p:blipFill rotWithShape="1">
          <a:blip r:embed="rId3"/>
          <a:srcRect t="3764" r="73823" b="61455"/>
          <a:stretch/>
        </p:blipFill>
        <p:spPr>
          <a:xfrm>
            <a:off x="1516818" y="1941068"/>
            <a:ext cx="1791422" cy="3381559"/>
          </a:xfrm>
          <a:prstGeom prst="rect">
            <a:avLst/>
          </a:prstGeom>
        </p:spPr>
      </p:pic>
      <p:pic>
        <p:nvPicPr>
          <p:cNvPr id="5" name="內容版面配置區 3"/>
          <p:cNvPicPr>
            <a:picLocks noChangeAspect="1"/>
          </p:cNvPicPr>
          <p:nvPr/>
        </p:nvPicPr>
        <p:blipFill rotWithShape="1">
          <a:blip r:embed="rId3"/>
          <a:srcRect l="-247" t="39447" r="74070" b="36225"/>
          <a:stretch/>
        </p:blipFill>
        <p:spPr>
          <a:xfrm>
            <a:off x="3308240" y="1941068"/>
            <a:ext cx="2006221" cy="2648956"/>
          </a:xfrm>
          <a:prstGeom prst="rect">
            <a:avLst/>
          </a:prstGeom>
        </p:spPr>
      </p:pic>
      <p:pic>
        <p:nvPicPr>
          <p:cNvPr id="6" name="內容版面配置區 3"/>
          <p:cNvPicPr>
            <a:picLocks noChangeAspect="1"/>
          </p:cNvPicPr>
          <p:nvPr/>
        </p:nvPicPr>
        <p:blipFill rotWithShape="1">
          <a:blip r:embed="rId3"/>
          <a:srcRect t="64472" r="73823" b="4068"/>
          <a:stretch/>
        </p:blipFill>
        <p:spPr>
          <a:xfrm>
            <a:off x="5314461" y="1941069"/>
            <a:ext cx="2140423" cy="3654514"/>
          </a:xfrm>
          <a:prstGeom prst="rect">
            <a:avLst/>
          </a:prstGeom>
        </p:spPr>
      </p:pic>
      <p:sp>
        <p:nvSpPr>
          <p:cNvPr id="7" name="文字方塊 6"/>
          <p:cNvSpPr txBox="1"/>
          <p:nvPr/>
        </p:nvSpPr>
        <p:spPr>
          <a:xfrm>
            <a:off x="1516817" y="6073254"/>
            <a:ext cx="9073845" cy="769441"/>
          </a:xfrm>
          <a:prstGeom prst="rect">
            <a:avLst/>
          </a:prstGeom>
          <a:noFill/>
        </p:spPr>
        <p:txBody>
          <a:bodyPr wrap="square" rtlCol="0">
            <a:spAutoFit/>
          </a:bodyPr>
          <a:lstStyle/>
          <a:p>
            <a:r>
              <a:rPr lang="en-US" altLang="zh-TW" sz="2800" dirty="0" smtClean="0"/>
              <a:t>Total  30 features</a:t>
            </a:r>
          </a:p>
          <a:p>
            <a:r>
              <a:rPr lang="en-US" altLang="zh-TW" sz="1600" dirty="0" smtClean="0">
                <a:solidFill>
                  <a:srgbClr val="FF5050"/>
                </a:solidFill>
                <a:hlinkClick r:id="rId4"/>
              </a:rPr>
              <a:t>https://github.com/eugeneALU/Master-Thesis/tree/master/Matlab</a:t>
            </a:r>
            <a:r>
              <a:rPr lang="en-US" altLang="zh-TW" sz="1600" dirty="0" smtClean="0">
                <a:solidFill>
                  <a:srgbClr val="FF5050"/>
                </a:solidFill>
              </a:rPr>
              <a:t>  </a:t>
            </a:r>
            <a:endParaRPr lang="zh-TW" altLang="en-US" sz="1600" dirty="0">
              <a:solidFill>
                <a:srgbClr val="FF5050"/>
              </a:solidFill>
            </a:endParaRPr>
          </a:p>
        </p:txBody>
      </p:sp>
      <p:pic>
        <p:nvPicPr>
          <p:cNvPr id="8" name="內容版面配置區 3"/>
          <p:cNvPicPr>
            <a:picLocks noChangeAspect="1"/>
          </p:cNvPicPr>
          <p:nvPr/>
        </p:nvPicPr>
        <p:blipFill rotWithShape="1">
          <a:blip r:embed="rId3"/>
          <a:srcRect t="95719" r="73823" b="1003"/>
          <a:stretch/>
        </p:blipFill>
        <p:spPr>
          <a:xfrm>
            <a:off x="7454884" y="1941068"/>
            <a:ext cx="2140423" cy="380807"/>
          </a:xfrm>
          <a:prstGeom prst="rect">
            <a:avLst/>
          </a:prstGeom>
        </p:spPr>
      </p:pic>
      <p:pic>
        <p:nvPicPr>
          <p:cNvPr id="9" name="圖片 8"/>
          <p:cNvPicPr>
            <a:picLocks noChangeAspect="1"/>
          </p:cNvPicPr>
          <p:nvPr/>
        </p:nvPicPr>
        <p:blipFill>
          <a:blip r:embed="rId5"/>
          <a:stretch>
            <a:fillRect/>
          </a:stretch>
        </p:blipFill>
        <p:spPr>
          <a:xfrm>
            <a:off x="2276939" y="3090980"/>
            <a:ext cx="7553599" cy="1828959"/>
          </a:xfrm>
          <a:prstGeom prst="rect">
            <a:avLst/>
          </a:prstGeom>
        </p:spPr>
      </p:pic>
    </p:spTree>
    <p:extLst>
      <p:ext uri="{BB962C8B-B14F-4D97-AF65-F5344CB8AC3E}">
        <p14:creationId xmlns:p14="http://schemas.microsoft.com/office/powerpoint/2010/main" val="325691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Result - RFI</a:t>
            </a:r>
            <a:endParaRPr lang="zh-TW" altLang="en-US" dirty="0"/>
          </a:p>
        </p:txBody>
      </p:sp>
      <p:pic>
        <p:nvPicPr>
          <p:cNvPr id="8" name="內容版面配置區 7"/>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1553" t="6820" r="12390" b="9503"/>
          <a:stretch/>
        </p:blipFill>
        <p:spPr>
          <a:xfrm>
            <a:off x="6094959" y="1954186"/>
            <a:ext cx="4962732" cy="4902525"/>
          </a:xfrm>
        </p:spPr>
      </p:pic>
      <p:pic>
        <p:nvPicPr>
          <p:cNvPr id="7" name="內容版面配置區 6"/>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12787" t="5723" r="14095" b="11678"/>
          <a:stretch/>
        </p:blipFill>
        <p:spPr>
          <a:xfrm>
            <a:off x="1226427" y="1954186"/>
            <a:ext cx="4870402" cy="4870404"/>
          </a:xfrm>
        </p:spPr>
      </p:pic>
      <p:sp>
        <p:nvSpPr>
          <p:cNvPr id="3" name="文字版面配置區 2"/>
          <p:cNvSpPr>
            <a:spLocks noGrp="1"/>
          </p:cNvSpPr>
          <p:nvPr>
            <p:ph type="body" idx="1"/>
          </p:nvPr>
        </p:nvSpPr>
        <p:spPr>
          <a:xfrm>
            <a:off x="1202919" y="1904674"/>
            <a:ext cx="5157787" cy="823912"/>
          </a:xfrm>
        </p:spPr>
        <p:txBody>
          <a:bodyPr>
            <a:normAutofit/>
          </a:bodyPr>
          <a:lstStyle/>
          <a:p>
            <a:r>
              <a:rPr lang="en-US" altLang="zh-TW" sz="2800" dirty="0" smtClean="0"/>
              <a:t>Stage_0</a:t>
            </a:r>
            <a:endParaRPr lang="zh-TW" altLang="en-US" sz="2800" dirty="0"/>
          </a:p>
        </p:txBody>
      </p:sp>
      <p:sp>
        <p:nvSpPr>
          <p:cNvPr id="5" name="文字版面配置區 4"/>
          <p:cNvSpPr>
            <a:spLocks noGrp="1"/>
          </p:cNvSpPr>
          <p:nvPr>
            <p:ph type="body" sz="quarter" idx="3"/>
          </p:nvPr>
        </p:nvSpPr>
        <p:spPr>
          <a:xfrm>
            <a:off x="6384214" y="1954186"/>
            <a:ext cx="5183188" cy="823912"/>
          </a:xfrm>
        </p:spPr>
        <p:txBody>
          <a:bodyPr>
            <a:normAutofit/>
          </a:bodyPr>
          <a:lstStyle/>
          <a:p>
            <a:r>
              <a:rPr lang="en-US" altLang="zh-TW" sz="2800" dirty="0" smtClean="0"/>
              <a:t>Stage_4</a:t>
            </a:r>
            <a:endParaRPr lang="zh-TW" altLang="en-US" sz="2800" dirty="0"/>
          </a:p>
        </p:txBody>
      </p:sp>
    </p:spTree>
    <p:extLst>
      <p:ext uri="{BB962C8B-B14F-4D97-AF65-F5344CB8AC3E}">
        <p14:creationId xmlns:p14="http://schemas.microsoft.com/office/powerpoint/2010/main" val="19887773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9672" t="6428" r="9089" b="7553"/>
          <a:stretch/>
        </p:blipFill>
        <p:spPr>
          <a:xfrm>
            <a:off x="313781" y="1937982"/>
            <a:ext cx="6040590" cy="4920018"/>
          </a:xfrm>
        </p:spPr>
      </p:pic>
      <p:sp>
        <p:nvSpPr>
          <p:cNvPr id="2" name="標題 1"/>
          <p:cNvSpPr>
            <a:spLocks noGrp="1"/>
          </p:cNvSpPr>
          <p:nvPr>
            <p:ph type="title"/>
          </p:nvPr>
        </p:nvSpPr>
        <p:spPr/>
        <p:txBody>
          <a:bodyPr>
            <a:normAutofit/>
          </a:bodyPr>
          <a:lstStyle/>
          <a:p>
            <a:r>
              <a:rPr lang="en-US" altLang="zh-TW" dirty="0"/>
              <a:t>Result - RFI</a:t>
            </a:r>
            <a:endParaRPr lang="zh-TW" altLang="en-US" dirty="0"/>
          </a:p>
        </p:txBody>
      </p:sp>
      <p:sp>
        <p:nvSpPr>
          <p:cNvPr id="3" name="文字版面配置區 2"/>
          <p:cNvSpPr>
            <a:spLocks noGrp="1"/>
          </p:cNvSpPr>
          <p:nvPr>
            <p:ph type="body" idx="1"/>
          </p:nvPr>
        </p:nvSpPr>
        <p:spPr>
          <a:xfrm>
            <a:off x="577415" y="2037993"/>
            <a:ext cx="4754880" cy="743094"/>
          </a:xfrm>
        </p:spPr>
        <p:txBody>
          <a:bodyPr>
            <a:normAutofit fontScale="92500" lnSpcReduction="10000"/>
          </a:bodyPr>
          <a:lstStyle/>
          <a:p>
            <a:r>
              <a:rPr lang="en-US" altLang="zh-TW" dirty="0" smtClean="0"/>
              <a:t>Stage_0</a:t>
            </a:r>
          </a:p>
          <a:p>
            <a:r>
              <a:rPr lang="en-US" altLang="zh-TW" dirty="0" smtClean="0"/>
              <a:t>avgRFI = 0.4446</a:t>
            </a:r>
            <a:endParaRPr lang="zh-TW" altLang="en-US" dirty="0"/>
          </a:p>
        </p:txBody>
      </p:sp>
      <p:pic>
        <p:nvPicPr>
          <p:cNvPr id="8" name="內容版面配置區 7"/>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8930" t="6463" r="7872" b="7974"/>
          <a:stretch/>
        </p:blipFill>
        <p:spPr>
          <a:xfrm>
            <a:off x="6354371" y="1937982"/>
            <a:ext cx="5972059" cy="4920019"/>
          </a:xfrm>
        </p:spPr>
      </p:pic>
      <p:sp>
        <p:nvSpPr>
          <p:cNvPr id="5" name="文字版面配置區 4"/>
          <p:cNvSpPr>
            <a:spLocks noGrp="1"/>
          </p:cNvSpPr>
          <p:nvPr>
            <p:ph type="body" sz="quarter" idx="3"/>
          </p:nvPr>
        </p:nvSpPr>
        <p:spPr>
          <a:xfrm>
            <a:off x="6671798" y="1937982"/>
            <a:ext cx="4754880" cy="743094"/>
          </a:xfrm>
        </p:spPr>
        <p:txBody>
          <a:bodyPr>
            <a:normAutofit fontScale="92500" lnSpcReduction="10000"/>
          </a:bodyPr>
          <a:lstStyle/>
          <a:p>
            <a:r>
              <a:rPr lang="en-US" altLang="zh-TW" dirty="0" smtClean="0"/>
              <a:t>Stage_4</a:t>
            </a:r>
          </a:p>
          <a:p>
            <a:r>
              <a:rPr lang="en-US" altLang="zh-TW" dirty="0" smtClean="0"/>
              <a:t>avgRFI = 0.2856</a:t>
            </a:r>
            <a:endParaRPr lang="zh-TW" altLang="en-US" dirty="0"/>
          </a:p>
        </p:txBody>
      </p:sp>
      <p:pic>
        <p:nvPicPr>
          <p:cNvPr id="11" name="圖片 10"/>
          <p:cNvPicPr>
            <a:picLocks noChangeAspect="1"/>
          </p:cNvPicPr>
          <p:nvPr/>
        </p:nvPicPr>
        <p:blipFill rotWithShape="1">
          <a:blip r:embed="rId5">
            <a:extLst>
              <a:ext uri="{28A0092B-C50C-407E-A947-70E740481C1C}">
                <a14:useLocalDpi xmlns:a14="http://schemas.microsoft.com/office/drawing/2010/main" val="0"/>
              </a:ext>
            </a:extLst>
          </a:blip>
          <a:srcRect r="2498"/>
          <a:stretch/>
        </p:blipFill>
        <p:spPr>
          <a:xfrm>
            <a:off x="-158061" y="2037993"/>
            <a:ext cx="12350061" cy="4676875"/>
          </a:xfrm>
          <a:prstGeom prst="rect">
            <a:avLst/>
          </a:prstGeom>
        </p:spPr>
      </p:pic>
    </p:spTree>
    <p:extLst>
      <p:ext uri="{BB962C8B-B14F-4D97-AF65-F5344CB8AC3E}">
        <p14:creationId xmlns:p14="http://schemas.microsoft.com/office/powerpoint/2010/main" val="80557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0" end="0"/>
                                            </p:txEl>
                                          </p:spTgt>
                                        </p:tgtEl>
                                      </p:cBhvr>
                                    </p:animEffect>
                                    <p:set>
                                      <p:cBhvr>
                                        <p:cTn id="13" dur="1" fill="hold">
                                          <p:stCondLst>
                                            <p:cond delay="499"/>
                                          </p:stCondLst>
                                        </p:cTn>
                                        <p:tgtEl>
                                          <p:spTgt spid="3">
                                            <p:txEl>
                                              <p:pRg st="0" end="0"/>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1" end="1"/>
                                            </p:txEl>
                                          </p:spTgt>
                                        </p:tgtEl>
                                      </p:cBhvr>
                                    </p:animEffect>
                                    <p:set>
                                      <p:cBhvr>
                                        <p:cTn id="16" dur="1" fill="hold">
                                          <p:stCondLst>
                                            <p:cond delay="499"/>
                                          </p:stCondLst>
                                        </p:cTn>
                                        <p:tgtEl>
                                          <p:spTgt spid="3">
                                            <p:txEl>
                                              <p:pRg st="1" end="1"/>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5">
                                            <p:txEl>
                                              <p:pRg st="0" end="0"/>
                                            </p:txEl>
                                          </p:spTgt>
                                        </p:tgtEl>
                                      </p:cBhvr>
                                    </p:animEffect>
                                    <p:set>
                                      <p:cBhvr>
                                        <p:cTn id="19" dur="1" fill="hold">
                                          <p:stCondLst>
                                            <p:cond delay="499"/>
                                          </p:stCondLst>
                                        </p:cTn>
                                        <p:tgtEl>
                                          <p:spTgt spid="5">
                                            <p:txEl>
                                              <p:pRg st="0" end="0"/>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5">
                                            <p:txEl>
                                              <p:pRg st="1" end="1"/>
                                            </p:txEl>
                                          </p:spTgt>
                                        </p:tgtEl>
                                      </p:cBhvr>
                                    </p:animEffect>
                                    <p:set>
                                      <p:cBhvr>
                                        <p:cTn id="22" dur="1" fill="hold">
                                          <p:stCondLst>
                                            <p:cond delay="499"/>
                                          </p:stCondLst>
                                        </p:cTn>
                                        <p:tgtEl>
                                          <p:spTgt spid="5">
                                            <p:txEl>
                                              <p:pRg st="1" end="1"/>
                                            </p:txEl>
                                          </p:spTgt>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Result - RFI</a:t>
            </a:r>
            <a:endParaRPr lang="zh-TW" altLang="en-US" dirty="0"/>
          </a:p>
        </p:txBody>
      </p:sp>
      <p:pic>
        <p:nvPicPr>
          <p:cNvPr id="8" name="內容版面配置區 7"/>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1875" y="2015192"/>
            <a:ext cx="6078155" cy="4504347"/>
          </a:xfrm>
        </p:spPr>
      </p:pic>
      <p:pic>
        <p:nvPicPr>
          <p:cNvPr id="9" name="內容版面配置區 8"/>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80030" y="1792936"/>
            <a:ext cx="5704936" cy="4948860"/>
          </a:xfrm>
          <a:prstGeom prst="rect">
            <a:avLst/>
          </a:prstGeom>
        </p:spPr>
      </p:pic>
    </p:spTree>
    <p:extLst>
      <p:ext uri="{BB962C8B-B14F-4D97-AF65-F5344CB8AC3E}">
        <p14:creationId xmlns:p14="http://schemas.microsoft.com/office/powerpoint/2010/main" val="1427982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Result - RFI</a:t>
            </a:r>
            <a:endParaRPr lang="zh-TW" altLang="en-US" dirty="0"/>
          </a:p>
        </p:txBody>
      </p:sp>
      <p:pic>
        <p:nvPicPr>
          <p:cNvPr id="5" name="內容版面配置區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792936"/>
            <a:ext cx="7147963" cy="5338634"/>
          </a:xfrm>
        </p:spPr>
      </p:pic>
      <p:pic>
        <p:nvPicPr>
          <p:cNvPr id="6" name="內容版面配置區 5"/>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t="5034"/>
          <a:stretch/>
        </p:blipFill>
        <p:spPr>
          <a:xfrm>
            <a:off x="7466037" y="3138985"/>
            <a:ext cx="3895605" cy="1556620"/>
          </a:xfrm>
        </p:spPr>
      </p:pic>
    </p:spTree>
    <p:extLst>
      <p:ext uri="{BB962C8B-B14F-4D97-AF65-F5344CB8AC3E}">
        <p14:creationId xmlns:p14="http://schemas.microsoft.com/office/powerpoint/2010/main" val="13708670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81817" y="284176"/>
            <a:ext cx="11115601" cy="1508760"/>
          </a:xfrm>
        </p:spPr>
        <p:txBody>
          <a:bodyPr>
            <a:normAutofit/>
          </a:bodyPr>
          <a:lstStyle/>
          <a:p>
            <a:r>
              <a:rPr lang="en-US" altLang="zh-TW" dirty="0" smtClean="0"/>
              <a:t>Small Improvement - our own “RFI”</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Implement the same procedure of the paper on our own data </a:t>
            </a:r>
            <a:endParaRPr lang="zh-TW" altLang="en-US" sz="2800" dirty="0"/>
          </a:p>
        </p:txBody>
      </p:sp>
      <p:pic>
        <p:nvPicPr>
          <p:cNvPr id="4" name="圖片 3"/>
          <p:cNvPicPr>
            <a:picLocks noChangeAspect="1"/>
          </p:cNvPicPr>
          <p:nvPr/>
        </p:nvPicPr>
        <p:blipFill>
          <a:blip r:embed="rId3"/>
          <a:stretch>
            <a:fillRect/>
          </a:stretch>
        </p:blipFill>
        <p:spPr>
          <a:xfrm>
            <a:off x="3023090" y="2595677"/>
            <a:ext cx="6143737" cy="3603094"/>
          </a:xfrm>
          <a:prstGeom prst="rect">
            <a:avLst/>
          </a:prstGeom>
        </p:spPr>
      </p:pic>
      <p:pic>
        <p:nvPicPr>
          <p:cNvPr id="5" name="圖片 4"/>
          <p:cNvPicPr>
            <a:picLocks noChangeAspect="1"/>
          </p:cNvPicPr>
          <p:nvPr/>
        </p:nvPicPr>
        <p:blipFill>
          <a:blip r:embed="rId4"/>
          <a:stretch>
            <a:fillRect/>
          </a:stretch>
        </p:blipFill>
        <p:spPr>
          <a:xfrm>
            <a:off x="7053662" y="3204806"/>
            <a:ext cx="4226329" cy="1803921"/>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6" y="1919970"/>
            <a:ext cx="6611587" cy="4938029"/>
          </a:xfrm>
          <a:prstGeom prst="rect">
            <a:avLst/>
          </a:prstGeom>
        </p:spPr>
      </p:pic>
      <p:pic>
        <p:nvPicPr>
          <p:cNvPr id="7" name="圖片 6"/>
          <p:cNvPicPr>
            <a:picLocks noChangeAspect="1"/>
          </p:cNvPicPr>
          <p:nvPr/>
        </p:nvPicPr>
        <p:blipFill>
          <a:blip r:embed="rId6"/>
          <a:stretch>
            <a:fillRect/>
          </a:stretch>
        </p:blipFill>
        <p:spPr>
          <a:xfrm>
            <a:off x="616223" y="1802568"/>
            <a:ext cx="10957470" cy="4980668"/>
          </a:xfrm>
          <a:prstGeom prst="rect">
            <a:avLst/>
          </a:prstGeom>
        </p:spPr>
      </p:pic>
      <p:sp>
        <p:nvSpPr>
          <p:cNvPr id="8" name="矩形 7"/>
          <p:cNvSpPr/>
          <p:nvPr/>
        </p:nvSpPr>
        <p:spPr>
          <a:xfrm>
            <a:off x="971550" y="5314950"/>
            <a:ext cx="5168067" cy="585788"/>
          </a:xfrm>
          <a:prstGeom prst="rect">
            <a:avLst/>
          </a:prstGeom>
          <a:noFill/>
          <a:ln w="571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466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6000" dirty="0" smtClean="0"/>
              <a:t>Outline</a:t>
            </a:r>
            <a:endParaRPr lang="zh-TW" altLang="en-US" sz="6000" dirty="0"/>
          </a:p>
        </p:txBody>
      </p:sp>
      <p:sp>
        <p:nvSpPr>
          <p:cNvPr id="3" name="內容版面配置區 2"/>
          <p:cNvSpPr>
            <a:spLocks noGrp="1"/>
          </p:cNvSpPr>
          <p:nvPr>
            <p:ph idx="1"/>
          </p:nvPr>
        </p:nvSpPr>
        <p:spPr>
          <a:xfrm>
            <a:off x="1202919" y="1915766"/>
            <a:ext cx="9784080" cy="5065064"/>
          </a:xfrm>
        </p:spPr>
        <p:txBody>
          <a:bodyPr>
            <a:noAutofit/>
          </a:bodyPr>
          <a:lstStyle/>
          <a:p>
            <a:r>
              <a:rPr lang="en-US" altLang="zh-TW" sz="2400" dirty="0" smtClean="0"/>
              <a:t>Background</a:t>
            </a:r>
          </a:p>
          <a:p>
            <a:r>
              <a:rPr lang="en-US" altLang="zh-TW" sz="2400" dirty="0" smtClean="0"/>
              <a:t>Motivation </a:t>
            </a:r>
          </a:p>
          <a:p>
            <a:r>
              <a:rPr lang="en-US" altLang="zh-TW" sz="2400" dirty="0" smtClean="0"/>
              <a:t>Dataset </a:t>
            </a:r>
          </a:p>
          <a:p>
            <a:r>
              <a:rPr lang="en-US" altLang="zh-TW" sz="2400" dirty="0" smtClean="0"/>
              <a:t>Reproduce RFI </a:t>
            </a:r>
          </a:p>
          <a:p>
            <a:pPr lvl="1"/>
            <a:r>
              <a:rPr lang="en-US" altLang="zh-TW" sz="2400" dirty="0" smtClean="0"/>
              <a:t>Method</a:t>
            </a:r>
          </a:p>
          <a:p>
            <a:pPr lvl="1"/>
            <a:r>
              <a:rPr lang="en-US" altLang="zh-TW" sz="2400" dirty="0" smtClean="0"/>
              <a:t>Results</a:t>
            </a:r>
          </a:p>
          <a:p>
            <a:r>
              <a:rPr lang="en-US" altLang="zh-TW" sz="2400" dirty="0" smtClean="0"/>
              <a:t>Problem and Improvement</a:t>
            </a:r>
            <a:endParaRPr lang="en-US" altLang="zh-TW" sz="2400" dirty="0"/>
          </a:p>
          <a:p>
            <a:r>
              <a:rPr lang="en-US" altLang="zh-TW" sz="2400" dirty="0" smtClean="0"/>
              <a:t>Traditional M.L</a:t>
            </a:r>
          </a:p>
          <a:p>
            <a:r>
              <a:rPr lang="en-US" altLang="zh-TW" sz="2400" dirty="0" smtClean="0"/>
              <a:t>Deep Learning</a:t>
            </a:r>
          </a:p>
          <a:p>
            <a:r>
              <a:rPr lang="en-US" altLang="zh-TW" sz="2400" dirty="0" smtClean="0"/>
              <a:t>Conclusion</a:t>
            </a:r>
          </a:p>
        </p:txBody>
      </p:sp>
    </p:spTree>
    <p:extLst>
      <p:ext uri="{BB962C8B-B14F-4D97-AF65-F5344CB8AC3E}">
        <p14:creationId xmlns:p14="http://schemas.microsoft.com/office/powerpoint/2010/main" val="1205839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PROBLEM</a:t>
            </a:r>
            <a:endParaRPr lang="sv-SE" dirty="0"/>
          </a:p>
        </p:txBody>
      </p:sp>
    </p:spTree>
    <p:extLst>
      <p:ext uri="{BB962C8B-B14F-4D97-AF65-F5344CB8AC3E}">
        <p14:creationId xmlns:p14="http://schemas.microsoft.com/office/powerpoint/2010/main" val="41589066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Problem</a:t>
            </a:r>
            <a:endParaRPr lang="zh-TW" altLang="en-US" dirty="0"/>
          </a:p>
        </p:txBody>
      </p:sp>
      <p:sp>
        <p:nvSpPr>
          <p:cNvPr id="3" name="內容版面配置區 2"/>
          <p:cNvSpPr>
            <a:spLocks noGrp="1"/>
          </p:cNvSpPr>
          <p:nvPr>
            <p:ph idx="1"/>
          </p:nvPr>
        </p:nvSpPr>
        <p:spPr>
          <a:xfrm>
            <a:off x="1202918" y="1910167"/>
            <a:ext cx="10207543" cy="4947833"/>
          </a:xfrm>
        </p:spPr>
        <p:txBody>
          <a:bodyPr>
            <a:normAutofit/>
          </a:bodyPr>
          <a:lstStyle/>
          <a:p>
            <a:r>
              <a:rPr lang="en-US" altLang="zh-TW" sz="2800" dirty="0"/>
              <a:t>Performance of </a:t>
            </a:r>
            <a:r>
              <a:rPr lang="en-US" altLang="zh-TW" sz="2800" dirty="0" smtClean="0"/>
              <a:t>the original equation is pretty bad </a:t>
            </a:r>
          </a:p>
          <a:p>
            <a:r>
              <a:rPr lang="en-US" altLang="zh-TW" sz="2800" dirty="0" smtClean="0"/>
              <a:t>Seems much better when using the same procedure but retrain on our dataset</a:t>
            </a:r>
          </a:p>
          <a:p>
            <a:r>
              <a:rPr lang="en-US" altLang="zh-TW" sz="2800" dirty="0" smtClean="0"/>
              <a:t>But</a:t>
            </a:r>
          </a:p>
          <a:p>
            <a:pPr lvl="1"/>
            <a:r>
              <a:rPr lang="en-US" altLang="zh-TW" sz="2600" dirty="0" smtClean="0"/>
              <a:t>Dataset is too small (Original paper have 384 patients for training)</a:t>
            </a:r>
          </a:p>
          <a:p>
            <a:pPr lvl="1"/>
            <a:r>
              <a:rPr lang="en-US" altLang="zh-TW" sz="2600" dirty="0" smtClean="0"/>
              <a:t>Dataset is very skew, not enough positive samples</a:t>
            </a:r>
          </a:p>
          <a:p>
            <a:pPr lvl="1"/>
            <a:r>
              <a:rPr lang="en-US" altLang="zh-TW" sz="2600" dirty="0" smtClean="0"/>
              <a:t>It’s also a big defect if want to try other models</a:t>
            </a:r>
          </a:p>
          <a:p>
            <a:pPr lvl="1"/>
            <a:endParaRPr lang="en-US" altLang="zh-TW" sz="2600" dirty="0" smtClean="0"/>
          </a:p>
        </p:txBody>
      </p:sp>
    </p:spTree>
    <p:extLst>
      <p:ext uri="{BB962C8B-B14F-4D97-AF65-F5344CB8AC3E}">
        <p14:creationId xmlns:p14="http://schemas.microsoft.com/office/powerpoint/2010/main" val="32358308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Improvement</a:t>
            </a:r>
            <a:endParaRPr lang="sv-SE" dirty="0"/>
          </a:p>
        </p:txBody>
      </p:sp>
      <p:sp>
        <p:nvSpPr>
          <p:cNvPr id="3" name="Content Placeholder 2"/>
          <p:cNvSpPr>
            <a:spLocks noGrp="1"/>
          </p:cNvSpPr>
          <p:nvPr>
            <p:ph idx="1"/>
          </p:nvPr>
        </p:nvSpPr>
        <p:spPr/>
        <p:txBody>
          <a:bodyPr/>
          <a:lstStyle/>
          <a:p>
            <a:r>
              <a:rPr lang="en-US" altLang="zh-TW" sz="2800" dirty="0"/>
              <a:t>Solution:</a:t>
            </a:r>
          </a:p>
          <a:p>
            <a:pPr lvl="1"/>
            <a:r>
              <a:rPr lang="en-US" altLang="zh-TW" sz="2600" dirty="0"/>
              <a:t>Take each slice from every patient as individual sample points.</a:t>
            </a:r>
          </a:p>
          <a:p>
            <a:pPr lvl="1"/>
            <a:r>
              <a:rPr lang="en-US" altLang="zh-TW" sz="2600" dirty="0"/>
              <a:t>Only include slices that contain big enough Liver area(2500 pixel) </a:t>
            </a:r>
          </a:p>
          <a:p>
            <a:pPr lvl="1"/>
            <a:r>
              <a:rPr lang="en-US" altLang="zh-TW" sz="2600" dirty="0"/>
              <a:t>Then we get: </a:t>
            </a:r>
          </a:p>
          <a:p>
            <a:pPr lvl="2"/>
            <a:r>
              <a:rPr lang="en-US" altLang="zh-TW" sz="2400" dirty="0"/>
              <a:t>Stage 0:</a:t>
            </a:r>
            <a:r>
              <a:rPr lang="zh-TW" altLang="en-US" sz="2400" dirty="0"/>
              <a:t> </a:t>
            </a:r>
            <a:r>
              <a:rPr lang="en-US" altLang="zh-TW" sz="2400" dirty="0"/>
              <a:t>2105</a:t>
            </a:r>
            <a:r>
              <a:rPr lang="zh-TW" altLang="en-US" sz="2400" dirty="0"/>
              <a:t> </a:t>
            </a:r>
            <a:endParaRPr lang="en-US" altLang="zh-TW" sz="2400" dirty="0"/>
          </a:p>
          <a:p>
            <a:pPr lvl="2"/>
            <a:r>
              <a:rPr lang="en-US" altLang="zh-TW" sz="2400" dirty="0"/>
              <a:t>Stage 1:</a:t>
            </a:r>
            <a:r>
              <a:rPr lang="zh-TW" altLang="en-US" sz="2400" dirty="0"/>
              <a:t> </a:t>
            </a:r>
            <a:r>
              <a:rPr lang="en-US" altLang="zh-TW" sz="2400" dirty="0"/>
              <a:t>1105</a:t>
            </a:r>
          </a:p>
          <a:p>
            <a:pPr lvl="2"/>
            <a:r>
              <a:rPr lang="en-US" altLang="zh-TW" sz="2400" dirty="0"/>
              <a:t>Stage 2:</a:t>
            </a:r>
            <a:r>
              <a:rPr lang="zh-TW" altLang="en-US" sz="2400" dirty="0"/>
              <a:t> </a:t>
            </a:r>
            <a:r>
              <a:rPr lang="en-US" altLang="zh-TW" sz="2400" dirty="0"/>
              <a:t>1806</a:t>
            </a:r>
          </a:p>
          <a:p>
            <a:pPr lvl="2"/>
            <a:r>
              <a:rPr lang="en-US" altLang="zh-TW" sz="2400" dirty="0"/>
              <a:t>Stage 3:</a:t>
            </a:r>
            <a:r>
              <a:rPr lang="zh-TW" altLang="en-US" sz="2400" dirty="0"/>
              <a:t> </a:t>
            </a:r>
            <a:r>
              <a:rPr lang="en-US" altLang="zh-TW" sz="2400" dirty="0"/>
              <a:t>954</a:t>
            </a:r>
          </a:p>
          <a:p>
            <a:pPr lvl="2"/>
            <a:r>
              <a:rPr lang="en-US" altLang="zh-TW" sz="2400" dirty="0"/>
              <a:t>Stage 4:</a:t>
            </a:r>
            <a:r>
              <a:rPr lang="zh-TW" altLang="en-US" sz="2400" dirty="0"/>
              <a:t> </a:t>
            </a:r>
            <a:r>
              <a:rPr lang="en-US" altLang="zh-TW" sz="2400" dirty="0"/>
              <a:t>570</a:t>
            </a:r>
            <a:endParaRPr lang="zh-TW" altLang="en-US" sz="2400" dirty="0"/>
          </a:p>
          <a:p>
            <a:endParaRPr lang="sv-SE" dirty="0"/>
          </a:p>
        </p:txBody>
      </p:sp>
    </p:spTree>
    <p:extLst>
      <p:ext uri="{BB962C8B-B14F-4D97-AF65-F5344CB8AC3E}">
        <p14:creationId xmlns:p14="http://schemas.microsoft.com/office/powerpoint/2010/main" val="1018879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sv-SE" dirty="0"/>
              <a:t>Improvement</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792936"/>
            <a:ext cx="5065064" cy="5065064"/>
          </a:xfrm>
        </p:spPr>
      </p:pic>
      <p:sp>
        <p:nvSpPr>
          <p:cNvPr id="5" name="文字方塊 4"/>
          <p:cNvSpPr txBox="1"/>
          <p:nvPr/>
        </p:nvSpPr>
        <p:spPr>
          <a:xfrm>
            <a:off x="0" y="1924335"/>
            <a:ext cx="2279176" cy="461665"/>
          </a:xfrm>
          <a:prstGeom prst="rect">
            <a:avLst/>
          </a:prstGeom>
          <a:noFill/>
        </p:spPr>
        <p:txBody>
          <a:bodyPr wrap="square" rtlCol="0">
            <a:spAutoFit/>
          </a:bodyPr>
          <a:lstStyle/>
          <a:p>
            <a:r>
              <a:rPr lang="en-US" altLang="zh-TW" sz="2400" dirty="0" smtClean="0"/>
              <a:t>Area: 2536</a:t>
            </a:r>
            <a:endParaRPr lang="zh-TW" altLang="en-US" sz="2400" dirty="0"/>
          </a:p>
        </p:txBody>
      </p:sp>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951" y="1792936"/>
            <a:ext cx="5058786" cy="5058786"/>
          </a:xfrm>
          <a:prstGeom prst="rect">
            <a:avLst/>
          </a:prstGeom>
        </p:spPr>
      </p:pic>
      <p:sp>
        <p:nvSpPr>
          <p:cNvPr id="6" name="文字方塊 5"/>
          <p:cNvSpPr txBox="1"/>
          <p:nvPr/>
        </p:nvSpPr>
        <p:spPr>
          <a:xfrm>
            <a:off x="3552951" y="1924335"/>
            <a:ext cx="2279176" cy="461665"/>
          </a:xfrm>
          <a:prstGeom prst="rect">
            <a:avLst/>
          </a:prstGeom>
          <a:noFill/>
        </p:spPr>
        <p:txBody>
          <a:bodyPr wrap="square" rtlCol="0">
            <a:spAutoFit/>
          </a:bodyPr>
          <a:lstStyle/>
          <a:p>
            <a:r>
              <a:rPr lang="en-US" altLang="zh-TW" sz="2400" dirty="0" smtClean="0"/>
              <a:t>Area: 10165</a:t>
            </a:r>
            <a:endParaRPr lang="zh-TW" altLang="en-US" sz="2400" dirty="0"/>
          </a:p>
        </p:txBody>
      </p:sp>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7721" y="1792936"/>
            <a:ext cx="5076967" cy="5076967"/>
          </a:xfrm>
          <a:prstGeom prst="rect">
            <a:avLst/>
          </a:prstGeom>
        </p:spPr>
      </p:pic>
      <p:sp>
        <p:nvSpPr>
          <p:cNvPr id="9" name="文字方塊 8"/>
          <p:cNvSpPr txBox="1"/>
          <p:nvPr/>
        </p:nvSpPr>
        <p:spPr>
          <a:xfrm>
            <a:off x="7060425" y="1924335"/>
            <a:ext cx="2279176" cy="461665"/>
          </a:xfrm>
          <a:prstGeom prst="rect">
            <a:avLst/>
          </a:prstGeom>
          <a:noFill/>
        </p:spPr>
        <p:txBody>
          <a:bodyPr wrap="square" rtlCol="0">
            <a:spAutoFit/>
          </a:bodyPr>
          <a:lstStyle/>
          <a:p>
            <a:r>
              <a:rPr lang="en-US" altLang="zh-TW" sz="2400" dirty="0" smtClean="0"/>
              <a:t>Area: 22337</a:t>
            </a:r>
            <a:endParaRPr lang="zh-TW" altLang="en-US" sz="2400" dirty="0"/>
          </a:p>
        </p:txBody>
      </p:sp>
      <p:sp>
        <p:nvSpPr>
          <p:cNvPr id="10" name="文字方塊 9"/>
          <p:cNvSpPr txBox="1"/>
          <p:nvPr/>
        </p:nvSpPr>
        <p:spPr>
          <a:xfrm>
            <a:off x="0" y="6482390"/>
            <a:ext cx="1733266" cy="369332"/>
          </a:xfrm>
          <a:prstGeom prst="rect">
            <a:avLst/>
          </a:prstGeom>
          <a:noFill/>
        </p:spPr>
        <p:txBody>
          <a:bodyPr wrap="square" rtlCol="0">
            <a:spAutoFit/>
          </a:bodyPr>
          <a:lstStyle/>
          <a:p>
            <a:r>
              <a:rPr lang="en-US" altLang="zh-TW" dirty="0" smtClean="0"/>
              <a:t>AVG:11862</a:t>
            </a:r>
            <a:endParaRPr lang="zh-TW" altLang="en-US" dirty="0"/>
          </a:p>
        </p:txBody>
      </p:sp>
    </p:spTree>
    <p:extLst>
      <p:ext uri="{BB962C8B-B14F-4D97-AF65-F5344CB8AC3E}">
        <p14:creationId xmlns:p14="http://schemas.microsoft.com/office/powerpoint/2010/main" val="3846820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IMPROVEMENT</a:t>
            </a:r>
            <a:endParaRPr lang="zh-TW" altLang="en-US" dirty="0"/>
          </a:p>
        </p:txBody>
      </p:sp>
      <p:sp>
        <p:nvSpPr>
          <p:cNvPr id="3" name="內容版面配置區 2"/>
          <p:cNvSpPr>
            <a:spLocks noGrp="1"/>
          </p:cNvSpPr>
          <p:nvPr>
            <p:ph idx="1"/>
          </p:nvPr>
        </p:nvSpPr>
        <p:spPr>
          <a:xfrm>
            <a:off x="1202919" y="2011680"/>
            <a:ext cx="9784080" cy="4846320"/>
          </a:xfrm>
        </p:spPr>
        <p:txBody>
          <a:bodyPr>
            <a:normAutofit/>
          </a:bodyPr>
          <a:lstStyle/>
          <a:p>
            <a:r>
              <a:rPr lang="en-US" altLang="zh-TW" sz="2800" dirty="0" smtClean="0"/>
              <a:t>Split into train/test set </a:t>
            </a:r>
          </a:p>
          <a:p>
            <a:endParaRPr lang="en-US" altLang="zh-TW" sz="2800" dirty="0"/>
          </a:p>
          <a:p>
            <a:endParaRPr lang="en-US" altLang="zh-TW" sz="2800" dirty="0" smtClean="0"/>
          </a:p>
          <a:p>
            <a:endParaRPr lang="en-US" altLang="zh-TW" sz="2800" dirty="0"/>
          </a:p>
          <a:p>
            <a:endParaRPr lang="en-US" altLang="zh-TW" sz="2800" dirty="0" smtClean="0"/>
          </a:p>
          <a:p>
            <a:endParaRPr lang="en-US" altLang="zh-TW" sz="2800" dirty="0"/>
          </a:p>
          <a:p>
            <a:r>
              <a:rPr lang="en-US" altLang="zh-TW" sz="2800" dirty="0" smtClean="0"/>
              <a:t>Two set are mutually exclusive in terms of patient</a:t>
            </a:r>
          </a:p>
          <a:p>
            <a:r>
              <a:rPr lang="en-US" altLang="zh-TW" sz="2800" dirty="0" smtClean="0"/>
              <a:t>Used these data set to trying different classification models</a:t>
            </a:r>
            <a:endParaRPr lang="zh-TW" altLang="en-US" sz="2400" dirty="0"/>
          </a:p>
        </p:txBody>
      </p:sp>
      <p:sp>
        <p:nvSpPr>
          <p:cNvPr id="4" name="文字方塊 3"/>
          <p:cNvSpPr txBox="1"/>
          <p:nvPr/>
        </p:nvSpPr>
        <p:spPr>
          <a:xfrm>
            <a:off x="1446663" y="2497540"/>
            <a:ext cx="3945952" cy="2954655"/>
          </a:xfrm>
          <a:prstGeom prst="rect">
            <a:avLst/>
          </a:prstGeom>
          <a:noFill/>
        </p:spPr>
        <p:txBody>
          <a:bodyPr wrap="square" rtlCol="0">
            <a:spAutoFit/>
          </a:bodyPr>
          <a:lstStyle/>
          <a:p>
            <a:r>
              <a:rPr lang="en-US" altLang="zh-TW" sz="2800" dirty="0" smtClean="0"/>
              <a:t>Train:</a:t>
            </a:r>
          </a:p>
          <a:p>
            <a:pPr lvl="1"/>
            <a:r>
              <a:rPr lang="en-US" altLang="zh-TW" sz="2800" dirty="0" smtClean="0"/>
              <a:t>Stage 0: 1612 (22)</a:t>
            </a:r>
          </a:p>
          <a:p>
            <a:pPr lvl="1"/>
            <a:r>
              <a:rPr lang="en-US" altLang="zh-TW" sz="2800" dirty="0" smtClean="0"/>
              <a:t>Stage 1: 795 (12)</a:t>
            </a:r>
          </a:p>
          <a:p>
            <a:pPr lvl="1"/>
            <a:r>
              <a:rPr lang="en-US" altLang="zh-TW" sz="2800" dirty="0" smtClean="0"/>
              <a:t>Stage 2: 1522 (21)</a:t>
            </a:r>
          </a:p>
          <a:p>
            <a:pPr lvl="1"/>
            <a:r>
              <a:rPr lang="en-US" altLang="zh-TW" sz="2800" dirty="0" smtClean="0"/>
              <a:t>Stage 3: 811 (12)</a:t>
            </a:r>
          </a:p>
          <a:p>
            <a:pPr lvl="1"/>
            <a:r>
              <a:rPr lang="en-US" altLang="zh-TW" sz="2800" dirty="0" smtClean="0"/>
              <a:t>Stage 4: 491 (6)</a:t>
            </a:r>
          </a:p>
          <a:p>
            <a:endParaRPr lang="zh-TW" altLang="en-US" dirty="0"/>
          </a:p>
        </p:txBody>
      </p:sp>
      <p:sp>
        <p:nvSpPr>
          <p:cNvPr id="5" name="矩形 4"/>
          <p:cNvSpPr/>
          <p:nvPr/>
        </p:nvSpPr>
        <p:spPr>
          <a:xfrm>
            <a:off x="4972969" y="2517603"/>
            <a:ext cx="3475462" cy="2677656"/>
          </a:xfrm>
          <a:prstGeom prst="rect">
            <a:avLst/>
          </a:prstGeom>
        </p:spPr>
        <p:txBody>
          <a:bodyPr wrap="square">
            <a:spAutoFit/>
          </a:bodyPr>
          <a:lstStyle/>
          <a:p>
            <a:r>
              <a:rPr lang="en-US" altLang="zh-TW" sz="2800" dirty="0" smtClean="0"/>
              <a:t>Test:</a:t>
            </a:r>
          </a:p>
          <a:p>
            <a:pPr lvl="1"/>
            <a:r>
              <a:rPr lang="en-US" altLang="zh-TW" sz="2800" dirty="0" smtClean="0"/>
              <a:t>Stage 0: 493 (7)</a:t>
            </a:r>
          </a:p>
          <a:p>
            <a:pPr lvl="1"/>
            <a:r>
              <a:rPr lang="en-US" altLang="zh-TW" sz="2800" dirty="0" smtClean="0"/>
              <a:t>Stage 1: 310 (4)</a:t>
            </a:r>
          </a:p>
          <a:p>
            <a:pPr lvl="1"/>
            <a:r>
              <a:rPr lang="en-US" altLang="zh-TW" sz="2800" dirty="0" smtClean="0"/>
              <a:t>Stage 2: 284 (4)</a:t>
            </a:r>
          </a:p>
          <a:p>
            <a:pPr lvl="1"/>
            <a:r>
              <a:rPr lang="en-US" altLang="zh-TW" sz="2800" dirty="0" smtClean="0"/>
              <a:t>Stage 3: 143 (2)</a:t>
            </a:r>
          </a:p>
          <a:p>
            <a:pPr lvl="1"/>
            <a:r>
              <a:rPr lang="en-US" altLang="zh-TW" sz="2800" dirty="0" smtClean="0"/>
              <a:t>Stage 4: 79 (1)</a:t>
            </a:r>
          </a:p>
        </p:txBody>
      </p:sp>
    </p:spTree>
    <p:extLst>
      <p:ext uri="{BB962C8B-B14F-4D97-AF65-F5344CB8AC3E}">
        <p14:creationId xmlns:p14="http://schemas.microsoft.com/office/powerpoint/2010/main" val="31535332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IMPROVEMENT</a:t>
            </a:r>
            <a:endParaRPr lang="zh-TW" altLang="en-US" dirty="0"/>
          </a:p>
        </p:txBody>
      </p:sp>
      <p:pic>
        <p:nvPicPr>
          <p:cNvPr id="5" name="圖片 4"/>
          <p:cNvPicPr>
            <a:picLocks noChangeAspect="1"/>
          </p:cNvPicPr>
          <p:nvPr/>
        </p:nvPicPr>
        <p:blipFill>
          <a:blip r:embed="rId3"/>
          <a:stretch>
            <a:fillRect/>
          </a:stretch>
        </p:blipFill>
        <p:spPr>
          <a:xfrm>
            <a:off x="605478" y="1792936"/>
            <a:ext cx="10979549" cy="5065064"/>
          </a:xfrm>
          <a:prstGeom prst="rect">
            <a:avLst/>
          </a:prstGeom>
        </p:spPr>
      </p:pic>
      <p:pic>
        <p:nvPicPr>
          <p:cNvPr id="4" name="內容版面配置區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607241" y="1792936"/>
            <a:ext cx="8975436" cy="5160876"/>
          </a:xfrm>
        </p:spPr>
      </p:pic>
    </p:spTree>
    <p:extLst>
      <p:ext uri="{BB962C8B-B14F-4D97-AF65-F5344CB8AC3E}">
        <p14:creationId xmlns:p14="http://schemas.microsoft.com/office/powerpoint/2010/main" val="257593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Baseline</a:t>
            </a:r>
            <a:endParaRPr lang="zh-TW" altLang="en-US" dirty="0"/>
          </a:p>
        </p:txBody>
      </p:sp>
      <p:sp>
        <p:nvSpPr>
          <p:cNvPr id="3" name="內容版面配置區 2"/>
          <p:cNvSpPr>
            <a:spLocks noGrp="1"/>
          </p:cNvSpPr>
          <p:nvPr>
            <p:ph idx="1"/>
          </p:nvPr>
        </p:nvSpPr>
        <p:spPr/>
        <p:txBody>
          <a:bodyPr>
            <a:normAutofit/>
          </a:bodyPr>
          <a:lstStyle/>
          <a:p>
            <a:r>
              <a:rPr lang="en-US" altLang="zh-TW" sz="2400" dirty="0" smtClean="0"/>
              <a:t>Use only NLE as feature(proposed by another paper)</a:t>
            </a:r>
            <a:endParaRPr lang="zh-TW" altLang="en-US" sz="2400" dirty="0"/>
          </a:p>
        </p:txBody>
      </p:sp>
      <p:pic>
        <p:nvPicPr>
          <p:cNvPr id="4" name="內容版面配置區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919" y="2477548"/>
            <a:ext cx="5865041" cy="4380452"/>
          </a:xfrm>
          <a:prstGeom prst="rect">
            <a:avLst/>
          </a:prstGeom>
        </p:spPr>
      </p:pic>
      <p:pic>
        <p:nvPicPr>
          <p:cNvPr id="5" name="圖片 4"/>
          <p:cNvPicPr>
            <a:picLocks noChangeAspect="1"/>
          </p:cNvPicPr>
          <p:nvPr/>
        </p:nvPicPr>
        <p:blipFill>
          <a:blip r:embed="rId4"/>
          <a:stretch>
            <a:fillRect/>
          </a:stretch>
        </p:blipFill>
        <p:spPr>
          <a:xfrm>
            <a:off x="7268716" y="3104698"/>
            <a:ext cx="2321241" cy="3126151"/>
          </a:xfrm>
          <a:prstGeom prst="rect">
            <a:avLst/>
          </a:prstGeom>
        </p:spPr>
      </p:pic>
    </p:spTree>
    <p:extLst>
      <p:ext uri="{BB962C8B-B14F-4D97-AF65-F5344CB8AC3E}">
        <p14:creationId xmlns:p14="http://schemas.microsoft.com/office/powerpoint/2010/main" val="64426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conventional </a:t>
            </a:r>
            <a:r>
              <a:rPr lang="en-US" altLang="zh-TW" dirty="0"/>
              <a:t>M.L</a:t>
            </a:r>
          </a:p>
        </p:txBody>
      </p:sp>
    </p:spTree>
    <p:extLst>
      <p:ext uri="{BB962C8B-B14F-4D97-AF65-F5344CB8AC3E}">
        <p14:creationId xmlns:p14="http://schemas.microsoft.com/office/powerpoint/2010/main" val="3488148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M.L-result</a:t>
            </a:r>
            <a:endParaRPr lang="zh-TW" altLang="en-US" dirty="0"/>
          </a:p>
        </p:txBody>
      </p:sp>
      <p:pic>
        <p:nvPicPr>
          <p:cNvPr id="7" name="內容版面配置區 6"/>
          <p:cNvPicPr>
            <a:picLocks noGrp="1" noChangeAspect="1"/>
          </p:cNvPicPr>
          <p:nvPr>
            <p:ph idx="1"/>
          </p:nvPr>
        </p:nvPicPr>
        <p:blipFill rotWithShape="1">
          <a:blip r:embed="rId3"/>
          <a:srcRect t="3123"/>
          <a:stretch/>
        </p:blipFill>
        <p:spPr>
          <a:xfrm>
            <a:off x="1793540" y="1813375"/>
            <a:ext cx="8602838" cy="5044625"/>
          </a:xfrm>
          <a:prstGeom prst="rect">
            <a:avLst/>
          </a:prstGeom>
        </p:spPr>
      </p:pic>
      <p:sp>
        <p:nvSpPr>
          <p:cNvPr id="5" name="矩形 4"/>
          <p:cNvSpPr/>
          <p:nvPr/>
        </p:nvSpPr>
        <p:spPr>
          <a:xfrm>
            <a:off x="6496335" y="6434920"/>
            <a:ext cx="736979" cy="300251"/>
          </a:xfrm>
          <a:prstGeom prst="rect">
            <a:avLst/>
          </a:prstGeom>
          <a:noFill/>
          <a:ln w="571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2792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smtClean="0"/>
              <a:t>Adaboost</a:t>
            </a:r>
            <a:endParaRPr lang="zh-TW" altLang="en-US" dirty="0"/>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8379" y="1784358"/>
            <a:ext cx="6793160" cy="5073642"/>
          </a:xfrm>
        </p:spPr>
      </p:pic>
      <p:pic>
        <p:nvPicPr>
          <p:cNvPr id="7" name="圖片 6"/>
          <p:cNvPicPr>
            <a:picLocks noChangeAspect="1"/>
          </p:cNvPicPr>
          <p:nvPr/>
        </p:nvPicPr>
        <p:blipFill>
          <a:blip r:embed="rId4"/>
          <a:stretch>
            <a:fillRect/>
          </a:stretch>
        </p:blipFill>
        <p:spPr>
          <a:xfrm>
            <a:off x="2698379" y="1792935"/>
            <a:ext cx="2361063" cy="4979697"/>
          </a:xfrm>
          <a:prstGeom prst="rect">
            <a:avLst/>
          </a:prstGeom>
        </p:spPr>
      </p:pic>
      <p:pic>
        <p:nvPicPr>
          <p:cNvPr id="8" name="圖片 7"/>
          <p:cNvPicPr>
            <a:picLocks noChangeAspect="1"/>
          </p:cNvPicPr>
          <p:nvPr/>
        </p:nvPicPr>
        <p:blipFill>
          <a:blip r:embed="rId5"/>
          <a:stretch>
            <a:fillRect/>
          </a:stretch>
        </p:blipFill>
        <p:spPr>
          <a:xfrm>
            <a:off x="5059442" y="1784358"/>
            <a:ext cx="2414724" cy="4979697"/>
          </a:xfrm>
          <a:prstGeom prst="rect">
            <a:avLst/>
          </a:prstGeom>
        </p:spPr>
      </p:pic>
      <p:pic>
        <p:nvPicPr>
          <p:cNvPr id="9" name="圖片 8"/>
          <p:cNvPicPr>
            <a:picLocks noChangeAspect="1"/>
          </p:cNvPicPr>
          <p:nvPr/>
        </p:nvPicPr>
        <p:blipFill>
          <a:blip r:embed="rId6"/>
          <a:stretch>
            <a:fillRect/>
          </a:stretch>
        </p:blipFill>
        <p:spPr>
          <a:xfrm>
            <a:off x="7474166" y="1834380"/>
            <a:ext cx="2085975" cy="685800"/>
          </a:xfrm>
          <a:prstGeom prst="rect">
            <a:avLst/>
          </a:prstGeom>
        </p:spPr>
      </p:pic>
    </p:spTree>
    <p:extLst>
      <p:ext uri="{BB962C8B-B14F-4D97-AF65-F5344CB8AC3E}">
        <p14:creationId xmlns:p14="http://schemas.microsoft.com/office/powerpoint/2010/main" val="198412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Background</a:t>
            </a:r>
            <a:endParaRPr lang="sv-SE" dirty="0"/>
          </a:p>
        </p:txBody>
      </p:sp>
    </p:spTree>
    <p:extLst>
      <p:ext uri="{BB962C8B-B14F-4D97-AF65-F5344CB8AC3E}">
        <p14:creationId xmlns:p14="http://schemas.microsoft.com/office/powerpoint/2010/main" val="27304785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a:t>Adaboost</a:t>
            </a:r>
            <a:r>
              <a:rPr lang="en-US" altLang="zh-TW" dirty="0"/>
              <a:t>-Generalizability</a:t>
            </a:r>
            <a:endParaRPr lang="zh-TW" altLang="en-US" dirty="0"/>
          </a:p>
        </p:txBody>
      </p:sp>
      <p:sp>
        <p:nvSpPr>
          <p:cNvPr id="3" name="內容版面配置區 2"/>
          <p:cNvSpPr>
            <a:spLocks noGrp="1"/>
          </p:cNvSpPr>
          <p:nvPr>
            <p:ph idx="1"/>
          </p:nvPr>
        </p:nvSpPr>
        <p:spPr>
          <a:xfrm>
            <a:off x="1202919" y="2011680"/>
            <a:ext cx="9784080" cy="4846320"/>
          </a:xfrm>
        </p:spPr>
        <p:txBody>
          <a:bodyPr>
            <a:normAutofit/>
          </a:bodyPr>
          <a:lstStyle/>
          <a:p>
            <a:r>
              <a:rPr lang="en-US" altLang="zh-TW" sz="2800" dirty="0" smtClean="0"/>
              <a:t>Dataset-2 (3.0T)</a:t>
            </a:r>
          </a:p>
          <a:p>
            <a:r>
              <a:rPr lang="en-US" altLang="zh-TW" sz="2800" dirty="0" smtClean="0"/>
              <a:t>Same augmentation</a:t>
            </a:r>
          </a:p>
          <a:p>
            <a:r>
              <a:rPr lang="en-US" altLang="zh-TW" sz="2800" dirty="0" smtClean="0"/>
              <a:t>Contains</a:t>
            </a:r>
          </a:p>
          <a:p>
            <a:pPr lvl="1"/>
            <a:r>
              <a:rPr lang="en-US" altLang="zh-TW" sz="2800" dirty="0" smtClean="0"/>
              <a:t>Stage 0: 10 -&gt; 778</a:t>
            </a:r>
          </a:p>
          <a:p>
            <a:pPr lvl="1"/>
            <a:r>
              <a:rPr lang="en-US" altLang="zh-TW" sz="2800" dirty="0" smtClean="0"/>
              <a:t>Stage 1: 7    -&gt; 646		</a:t>
            </a:r>
          </a:p>
          <a:p>
            <a:pPr lvl="1"/>
            <a:r>
              <a:rPr lang="en-US" altLang="zh-TW" sz="2800" dirty="0" smtClean="0"/>
              <a:t>Stage 2: 7    -&gt; 641</a:t>
            </a:r>
          </a:p>
          <a:p>
            <a:pPr lvl="1"/>
            <a:r>
              <a:rPr lang="en-US" altLang="zh-TW" sz="2800" dirty="0" smtClean="0"/>
              <a:t>Stage 3: 8    -&gt; 680</a:t>
            </a:r>
          </a:p>
          <a:p>
            <a:pPr lvl="1"/>
            <a:r>
              <a:rPr lang="en-US" altLang="zh-TW" sz="2800" dirty="0" smtClean="0"/>
              <a:t>Stage 4: 1    -&gt; 103</a:t>
            </a:r>
          </a:p>
          <a:p>
            <a:pPr lvl="1"/>
            <a:endParaRPr lang="en-US" altLang="zh-TW" dirty="0" smtClean="0"/>
          </a:p>
        </p:txBody>
      </p:sp>
    </p:spTree>
    <p:extLst>
      <p:ext uri="{BB962C8B-B14F-4D97-AF65-F5344CB8AC3E}">
        <p14:creationId xmlns:p14="http://schemas.microsoft.com/office/powerpoint/2010/main" val="1528630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smtClean="0"/>
              <a:t>Adaboost</a:t>
            </a:r>
            <a:r>
              <a:rPr lang="en-US" altLang="zh-TW" dirty="0" smtClean="0"/>
              <a:t>-Generalizability</a:t>
            </a:r>
            <a:endParaRPr lang="zh-TW" altLang="en-US" dirty="0"/>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l="7443" t="7029" r="8015" b="5439"/>
          <a:stretch/>
        </p:blipFill>
        <p:spPr>
          <a:xfrm>
            <a:off x="221047" y="1792936"/>
            <a:ext cx="6523630" cy="5065753"/>
          </a:xfrm>
        </p:spPr>
      </p:pic>
      <p:pic>
        <p:nvPicPr>
          <p:cNvPr id="3" name="Picture 2"/>
          <p:cNvPicPr>
            <a:picLocks noChangeAspect="1"/>
          </p:cNvPicPr>
          <p:nvPr/>
        </p:nvPicPr>
        <p:blipFill>
          <a:blip r:embed="rId4"/>
          <a:stretch>
            <a:fillRect/>
          </a:stretch>
        </p:blipFill>
        <p:spPr>
          <a:xfrm>
            <a:off x="4177322" y="5283200"/>
            <a:ext cx="1990133" cy="870683"/>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4060" t="2190" r="5128" b="3259"/>
          <a:stretch/>
        </p:blipFill>
        <p:spPr>
          <a:xfrm>
            <a:off x="6744677" y="2250827"/>
            <a:ext cx="5314461" cy="4149969"/>
          </a:xfrm>
          <a:prstGeom prst="rect">
            <a:avLst/>
          </a:prstGeom>
        </p:spPr>
      </p:pic>
    </p:spTree>
    <p:extLst>
      <p:ext uri="{BB962C8B-B14F-4D97-AF65-F5344CB8AC3E}">
        <p14:creationId xmlns:p14="http://schemas.microsoft.com/office/powerpoint/2010/main" val="4109833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Deep learning</a:t>
            </a:r>
            <a:endParaRPr lang="sv-SE" dirty="0"/>
          </a:p>
        </p:txBody>
      </p:sp>
    </p:spTree>
    <p:extLst>
      <p:ext uri="{BB962C8B-B14F-4D97-AF65-F5344CB8AC3E}">
        <p14:creationId xmlns:p14="http://schemas.microsoft.com/office/powerpoint/2010/main" val="32392315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Deep learning</a:t>
            </a:r>
            <a:endParaRPr lang="zh-TW" altLang="en-US" dirty="0"/>
          </a:p>
        </p:txBody>
      </p:sp>
      <p:sp>
        <p:nvSpPr>
          <p:cNvPr id="3" name="內容版面配置區 2"/>
          <p:cNvSpPr>
            <a:spLocks noGrp="1"/>
          </p:cNvSpPr>
          <p:nvPr>
            <p:ph idx="1"/>
          </p:nvPr>
        </p:nvSpPr>
        <p:spPr>
          <a:xfrm>
            <a:off x="1202918" y="2011680"/>
            <a:ext cx="8186741" cy="4206240"/>
          </a:xfrm>
        </p:spPr>
        <p:txBody>
          <a:bodyPr>
            <a:normAutofit/>
          </a:bodyPr>
          <a:lstStyle/>
          <a:p>
            <a:r>
              <a:rPr lang="en-US" altLang="zh-TW" sz="2800" dirty="0" smtClean="0"/>
              <a:t>Hot topic</a:t>
            </a:r>
          </a:p>
          <a:p>
            <a:r>
              <a:rPr lang="en-US" altLang="zh-TW" sz="2800" dirty="0" smtClean="0"/>
              <a:t>Extract feature automatically </a:t>
            </a:r>
          </a:p>
          <a:p>
            <a:r>
              <a:rPr lang="en-US" altLang="zh-TW" sz="2800" dirty="0" smtClean="0"/>
              <a:t>Same slice data set used in previous work</a:t>
            </a:r>
            <a:endParaRPr lang="en-US" altLang="zh-TW" sz="2800" dirty="0"/>
          </a:p>
          <a:p>
            <a:r>
              <a:rPr lang="en-US" altLang="zh-TW" sz="2800" dirty="0" smtClean="0"/>
              <a:t>Two kinds of image input </a:t>
            </a:r>
            <a:endParaRPr lang="zh-TW" altLang="en-US" sz="2800" dirty="0"/>
          </a:p>
        </p:txBody>
      </p:sp>
      <p:pic>
        <p:nvPicPr>
          <p:cNvPr id="5" name="圖片 4"/>
          <p:cNvPicPr>
            <a:picLocks noChangeAspect="1"/>
          </p:cNvPicPr>
          <p:nvPr/>
        </p:nvPicPr>
        <p:blipFill>
          <a:blip r:embed="rId3"/>
          <a:stretch>
            <a:fillRect/>
          </a:stretch>
        </p:blipFill>
        <p:spPr>
          <a:xfrm>
            <a:off x="7314777" y="1973849"/>
            <a:ext cx="4877223" cy="4883319"/>
          </a:xfrm>
          <a:prstGeom prst="rect">
            <a:avLst/>
          </a:prstGeom>
        </p:spPr>
      </p:pic>
      <p:pic>
        <p:nvPicPr>
          <p:cNvPr id="6" name="內容版面配置區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290" y="1973849"/>
            <a:ext cx="4882487" cy="4882487"/>
          </a:xfrm>
          <a:prstGeom prst="rect">
            <a:avLst/>
          </a:prstGeom>
        </p:spPr>
      </p:pic>
    </p:spTree>
    <p:extLst>
      <p:ext uri="{BB962C8B-B14F-4D97-AF65-F5344CB8AC3E}">
        <p14:creationId xmlns:p14="http://schemas.microsoft.com/office/powerpoint/2010/main" val="259914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Deep </a:t>
            </a:r>
            <a:r>
              <a:rPr lang="en-US" altLang="zh-TW" dirty="0" smtClean="0"/>
              <a:t>learning – architecture </a:t>
            </a:r>
            <a:endParaRPr lang="zh-TW" altLang="en-US" dirty="0"/>
          </a:p>
        </p:txBody>
      </p:sp>
      <p:sp>
        <p:nvSpPr>
          <p:cNvPr id="3" name="內容版面配置區 2"/>
          <p:cNvSpPr>
            <a:spLocks noGrp="1"/>
          </p:cNvSpPr>
          <p:nvPr>
            <p:ph idx="1"/>
          </p:nvPr>
        </p:nvSpPr>
        <p:spPr>
          <a:xfrm>
            <a:off x="1202919" y="2025328"/>
            <a:ext cx="9784080" cy="4206240"/>
          </a:xfrm>
        </p:spPr>
        <p:txBody>
          <a:bodyPr/>
          <a:lstStyle/>
          <a:p>
            <a:r>
              <a:rPr lang="en-US" altLang="zh-TW" sz="2800" dirty="0" smtClean="0"/>
              <a:t>ResNet</a:t>
            </a:r>
          </a:p>
          <a:p>
            <a:r>
              <a:rPr lang="en-US" altLang="zh-TW" sz="2800" dirty="0" smtClean="0"/>
              <a:t>Well known image classification network</a:t>
            </a:r>
          </a:p>
          <a:p>
            <a:r>
              <a:rPr lang="en-US" altLang="zh-TW" sz="2800" dirty="0" smtClean="0"/>
              <a:t>With shortcut connection (Residual connect)</a:t>
            </a:r>
          </a:p>
          <a:p>
            <a:r>
              <a:rPr lang="en-US" altLang="zh-TW" sz="2800" dirty="0" smtClean="0"/>
              <a:t>Advantage: Much easier to train a very deep model</a:t>
            </a:r>
          </a:p>
          <a:p>
            <a:endParaRPr lang="zh-TW" altLang="en-US" dirty="0"/>
          </a:p>
        </p:txBody>
      </p:sp>
      <p:pic>
        <p:nvPicPr>
          <p:cNvPr id="6" name="Picture 5"/>
          <p:cNvPicPr>
            <a:picLocks noChangeAspect="1"/>
          </p:cNvPicPr>
          <p:nvPr/>
        </p:nvPicPr>
        <p:blipFill>
          <a:blip r:embed="rId2"/>
          <a:stretch>
            <a:fillRect/>
          </a:stretch>
        </p:blipFill>
        <p:spPr>
          <a:xfrm>
            <a:off x="3300290" y="4416085"/>
            <a:ext cx="5200650" cy="2047875"/>
          </a:xfrm>
          <a:prstGeom prst="rect">
            <a:avLst/>
          </a:prstGeom>
        </p:spPr>
      </p:pic>
    </p:spTree>
    <p:extLst>
      <p:ext uri="{BB962C8B-B14F-4D97-AF65-F5344CB8AC3E}">
        <p14:creationId xmlns:p14="http://schemas.microsoft.com/office/powerpoint/2010/main" val="2986130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Deep learning – architecture </a:t>
            </a:r>
            <a:endParaRPr lang="zh-TW" altLang="en-US" dirty="0"/>
          </a:p>
        </p:txBody>
      </p:sp>
      <p:sp>
        <p:nvSpPr>
          <p:cNvPr id="3" name="內容版面配置區 2"/>
          <p:cNvSpPr>
            <a:spLocks noGrp="1"/>
          </p:cNvSpPr>
          <p:nvPr>
            <p:ph idx="1"/>
          </p:nvPr>
        </p:nvSpPr>
        <p:spPr>
          <a:xfrm>
            <a:off x="1202919" y="2025328"/>
            <a:ext cx="9784080" cy="4206240"/>
          </a:xfrm>
        </p:spPr>
        <p:txBody>
          <a:bodyPr/>
          <a:lstStyle/>
          <a:p>
            <a:r>
              <a:rPr lang="en-US" altLang="zh-TW" sz="2800" dirty="0" smtClean="0"/>
              <a:t>InceptionV3</a:t>
            </a:r>
          </a:p>
          <a:p>
            <a:r>
              <a:rPr lang="en-US" altLang="zh-TW" sz="2800" dirty="0" smtClean="0"/>
              <a:t>Well known image classification network</a:t>
            </a:r>
          </a:p>
          <a:p>
            <a:r>
              <a:rPr lang="en-US" altLang="zh-TW" sz="2800" dirty="0" smtClean="0"/>
              <a:t>Parallel connection instead of serial</a:t>
            </a:r>
          </a:p>
          <a:p>
            <a:endParaRPr lang="zh-TW" altLang="en-US" dirty="0"/>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294" y="3883610"/>
            <a:ext cx="9707330" cy="2810267"/>
          </a:xfrm>
          <a:prstGeom prst="rect">
            <a:avLst/>
          </a:prstGeom>
        </p:spPr>
      </p:pic>
    </p:spTree>
    <p:extLst>
      <p:ext uri="{BB962C8B-B14F-4D97-AF65-F5344CB8AC3E}">
        <p14:creationId xmlns:p14="http://schemas.microsoft.com/office/powerpoint/2010/main" val="933798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Deep learning</a:t>
            </a:r>
            <a:endParaRPr lang="zh-TW" altLang="en-US" dirty="0"/>
          </a:p>
        </p:txBody>
      </p:sp>
      <p:sp>
        <p:nvSpPr>
          <p:cNvPr id="3" name="內容版面配置區 2"/>
          <p:cNvSpPr>
            <a:spLocks noGrp="1"/>
          </p:cNvSpPr>
          <p:nvPr>
            <p:ph idx="1"/>
          </p:nvPr>
        </p:nvSpPr>
        <p:spPr>
          <a:xfrm>
            <a:off x="0" y="2068862"/>
            <a:ext cx="4572000" cy="4206240"/>
          </a:xfrm>
        </p:spPr>
        <p:txBody>
          <a:bodyPr/>
          <a:lstStyle/>
          <a:p>
            <a:r>
              <a:rPr lang="en-US" altLang="zh-TW" sz="2800" dirty="0" smtClean="0"/>
              <a:t>Transfer learning</a:t>
            </a:r>
          </a:p>
          <a:p>
            <a:r>
              <a:rPr lang="en-US" altLang="zh-TW" sz="2800" dirty="0" smtClean="0"/>
              <a:t>Fine-tune a pre-trained model that originally aimed for task A in order to adapt to task B </a:t>
            </a:r>
          </a:p>
          <a:p>
            <a:r>
              <a:rPr lang="en-US" altLang="zh-TW" sz="2800" dirty="0" smtClean="0"/>
              <a:t>Data set </a:t>
            </a:r>
            <a:r>
              <a:rPr lang="en-US" altLang="zh-TW" sz="2800" dirty="0"/>
              <a:t>for task A which often is very </a:t>
            </a:r>
            <a:r>
              <a:rPr lang="en-US" altLang="zh-TW" sz="2800" dirty="0" smtClean="0"/>
              <a:t>huge and </a:t>
            </a:r>
            <a:r>
              <a:rPr lang="en-US" altLang="zh-TW" sz="2800" dirty="0"/>
              <a:t>easy to </a:t>
            </a:r>
            <a:r>
              <a:rPr lang="en-US" altLang="zh-TW" sz="2800" dirty="0" smtClean="0"/>
              <a:t>collect, contrary to data set for task B</a:t>
            </a:r>
            <a:endParaRPr lang="en-US" altLang="zh-TW" sz="2800" dirty="0"/>
          </a:p>
          <a:p>
            <a:endParaRPr lang="en-US" altLang="zh-TW" sz="2800" dirty="0" smtClean="0"/>
          </a:p>
          <a:p>
            <a:endParaRPr lang="en-US" altLang="zh-TW" sz="2800" dirty="0" smtClean="0"/>
          </a:p>
          <a:p>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578" y="2068862"/>
            <a:ext cx="7691422" cy="4395098"/>
          </a:xfrm>
          <a:prstGeom prst="rect">
            <a:avLst/>
          </a:prstGeom>
        </p:spPr>
      </p:pic>
    </p:spTree>
    <p:extLst>
      <p:ext uri="{BB962C8B-B14F-4D97-AF65-F5344CB8AC3E}">
        <p14:creationId xmlns:p14="http://schemas.microsoft.com/office/powerpoint/2010/main" val="9402317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RESneT-18</a:t>
            </a:r>
            <a:endParaRPr lang="zh-TW" altLang="en-US" dirty="0"/>
          </a:p>
        </p:txBody>
      </p:sp>
      <p:sp>
        <p:nvSpPr>
          <p:cNvPr id="3" name="內容版面配置區 2"/>
          <p:cNvSpPr>
            <a:spLocks noGrp="1"/>
          </p:cNvSpPr>
          <p:nvPr>
            <p:ph idx="1"/>
          </p:nvPr>
        </p:nvSpPr>
        <p:spPr>
          <a:xfrm>
            <a:off x="1202918" y="2011680"/>
            <a:ext cx="10989081" cy="4206240"/>
          </a:xfrm>
        </p:spPr>
        <p:txBody>
          <a:bodyPr/>
          <a:lstStyle/>
          <a:p>
            <a:r>
              <a:rPr lang="en-US" altLang="zh-TW" sz="2800" dirty="0" smtClean="0"/>
              <a:t>Main architecture</a:t>
            </a:r>
          </a:p>
          <a:p>
            <a:r>
              <a:rPr lang="en-US" altLang="zh-TW" sz="2800" dirty="0" smtClean="0"/>
              <a:t>Fast training and easy to get pre-trained parameters</a:t>
            </a:r>
          </a:p>
          <a:p>
            <a:r>
              <a:rPr lang="en-US" altLang="zh-TW" sz="2800" dirty="0" smtClean="0"/>
              <a:t>image input with </a:t>
            </a:r>
            <a:r>
              <a:rPr lang="en-US" altLang="zh-TW" sz="2800" u="sng" dirty="0"/>
              <a:t>size </a:t>
            </a:r>
            <a:r>
              <a:rPr lang="en-US" altLang="zh-TW" sz="2800" u="sng" dirty="0" smtClean="0"/>
              <a:t>224*224 </a:t>
            </a:r>
            <a:r>
              <a:rPr lang="en-US" altLang="zh-TW" sz="2800" dirty="0" smtClean="0"/>
              <a:t>and </a:t>
            </a:r>
            <a:r>
              <a:rPr lang="en-US" altLang="zh-TW" sz="2800" u="sng" dirty="0" smtClean="0"/>
              <a:t>3 channel</a:t>
            </a:r>
            <a:endParaRPr lang="en-US" altLang="zh-TW" sz="2800" u="sng" dirty="0"/>
          </a:p>
          <a:p>
            <a:pPr lvl="1"/>
            <a:r>
              <a:rPr lang="en-US" altLang="zh-TW" sz="2600" dirty="0"/>
              <a:t>Resize the </a:t>
            </a:r>
            <a:r>
              <a:rPr lang="en-US" altLang="zh-TW" sz="2600" dirty="0" smtClean="0"/>
              <a:t>image(from 384*384, 432*432</a:t>
            </a:r>
            <a:r>
              <a:rPr lang="en-US" altLang="zh-TW" sz="2600" dirty="0"/>
              <a:t>, 448*448</a:t>
            </a:r>
            <a:r>
              <a:rPr lang="en-US" altLang="zh-TW" sz="2600" dirty="0" smtClean="0"/>
              <a:t>)</a:t>
            </a:r>
          </a:p>
          <a:p>
            <a:pPr lvl="1"/>
            <a:r>
              <a:rPr lang="en-US" altLang="zh-TW" sz="2600" dirty="0" smtClean="0"/>
              <a:t>Duplicate to 3 channel</a:t>
            </a:r>
          </a:p>
          <a:p>
            <a:r>
              <a:rPr lang="en-US" altLang="zh-TW" sz="2800" dirty="0" smtClean="0"/>
              <a:t>Samples in a batch is not picking randomly </a:t>
            </a:r>
          </a:p>
          <a:p>
            <a:pPr lvl="1"/>
            <a:r>
              <a:rPr lang="en-US" altLang="zh-TW" sz="2800" dirty="0" smtClean="0"/>
              <a:t>Since our data set is skew</a:t>
            </a:r>
          </a:p>
          <a:p>
            <a:pPr lvl="1"/>
            <a:r>
              <a:rPr lang="en-US" altLang="zh-TW" sz="2800" dirty="0" smtClean="0"/>
              <a:t>Picking with the weight</a:t>
            </a:r>
          </a:p>
          <a:p>
            <a:pPr marL="228600" lvl="1" indent="0">
              <a:buNone/>
            </a:pPr>
            <a:endParaRPr lang="en-US" altLang="zh-TW" sz="2600" dirty="0" smtClean="0"/>
          </a:p>
          <a:p>
            <a:endParaRPr lang="en-US" altLang="zh-TW" sz="2800" dirty="0"/>
          </a:p>
          <a:p>
            <a:endParaRPr lang="zh-TW" altLang="en-US" dirty="0"/>
          </a:p>
        </p:txBody>
      </p:sp>
      <p:pic>
        <p:nvPicPr>
          <p:cNvPr id="6"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2564" y="4086213"/>
            <a:ext cx="6160021" cy="2660169"/>
          </a:xfrm>
          <a:prstGeom prst="rect">
            <a:avLst/>
          </a:prstGeom>
        </p:spPr>
      </p:pic>
      <p:sp>
        <p:nvSpPr>
          <p:cNvPr id="5" name="矩形 4"/>
          <p:cNvSpPr/>
          <p:nvPr/>
        </p:nvSpPr>
        <p:spPr>
          <a:xfrm>
            <a:off x="7143263" y="4122616"/>
            <a:ext cx="875322" cy="25673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7198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Image Augmentation</a:t>
            </a:r>
            <a:endParaRPr lang="sv-S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11733" y="1870686"/>
            <a:ext cx="7180267" cy="4919353"/>
          </a:xfrm>
        </p:spPr>
      </p:pic>
      <p:sp>
        <p:nvSpPr>
          <p:cNvPr id="5" name="TextBox 4"/>
          <p:cNvSpPr txBox="1"/>
          <p:nvPr/>
        </p:nvSpPr>
        <p:spPr>
          <a:xfrm>
            <a:off x="744533" y="2688492"/>
            <a:ext cx="4267200" cy="4093428"/>
          </a:xfrm>
          <a:prstGeom prst="rect">
            <a:avLst/>
          </a:prstGeom>
          <a:noFill/>
        </p:spPr>
        <p:txBody>
          <a:bodyPr wrap="square" rtlCol="0">
            <a:spAutoFit/>
          </a:bodyPr>
          <a:lstStyle/>
          <a:p>
            <a:pPr marL="342900" indent="-342900">
              <a:buFont typeface="+mj-lt"/>
              <a:buAutoNum type="arabicPeriod"/>
            </a:pPr>
            <a:r>
              <a:rPr lang="sv-SE" sz="2800" dirty="0" smtClean="0"/>
              <a:t>Origin</a:t>
            </a:r>
          </a:p>
          <a:p>
            <a:pPr marL="342900" indent="-342900">
              <a:buFont typeface="+mj-lt"/>
              <a:buAutoNum type="arabicPeriod"/>
            </a:pPr>
            <a:r>
              <a:rPr lang="sv-SE" sz="2800" dirty="0"/>
              <a:t>GaussianBlur(radius=2)</a:t>
            </a:r>
          </a:p>
          <a:p>
            <a:pPr marL="342900" indent="-342900">
              <a:buFont typeface="+mj-lt"/>
              <a:buAutoNum type="arabicPeriod"/>
            </a:pPr>
            <a:r>
              <a:rPr lang="sv-SE" sz="2800" dirty="0"/>
              <a:t>MedianFilter(size=3)</a:t>
            </a:r>
          </a:p>
          <a:p>
            <a:pPr marL="342900" indent="-342900">
              <a:buFont typeface="+mj-lt"/>
              <a:buAutoNum type="arabicPeriod"/>
            </a:pPr>
            <a:r>
              <a:rPr lang="sv-SE" sz="2800" dirty="0" smtClean="0"/>
              <a:t>Contrast enhance(2)</a:t>
            </a:r>
          </a:p>
          <a:p>
            <a:pPr marL="342900" indent="-342900">
              <a:buFont typeface="+mj-lt"/>
              <a:buAutoNum type="arabicPeriod"/>
            </a:pPr>
            <a:r>
              <a:rPr lang="sv-SE" sz="2800" dirty="0" smtClean="0"/>
              <a:t>Contrast enhance(0.5)</a:t>
            </a:r>
            <a:endParaRPr lang="sv-SE" sz="2800" dirty="0"/>
          </a:p>
          <a:p>
            <a:pPr marL="342900" indent="-342900">
              <a:buFont typeface="+mj-lt"/>
              <a:buAutoNum type="arabicPeriod"/>
            </a:pPr>
            <a:r>
              <a:rPr lang="sv-SE" sz="2800" dirty="0" smtClean="0"/>
              <a:t>Brightness enhance(2</a:t>
            </a:r>
            <a:r>
              <a:rPr lang="sv-SE" sz="2800" dirty="0"/>
              <a:t>)</a:t>
            </a:r>
          </a:p>
          <a:p>
            <a:pPr marL="342900" indent="-342900">
              <a:buFont typeface="+mj-lt"/>
              <a:buAutoNum type="arabicPeriod"/>
            </a:pPr>
            <a:r>
              <a:rPr lang="sv-SE" sz="2800" dirty="0"/>
              <a:t>Brightness </a:t>
            </a:r>
            <a:r>
              <a:rPr lang="sv-SE" sz="2800" dirty="0" smtClean="0"/>
              <a:t>enhance(0.5)</a:t>
            </a:r>
            <a:endParaRPr lang="sv-SE" sz="2800" dirty="0"/>
          </a:p>
          <a:p>
            <a:pPr marL="342900" indent="-342900">
              <a:buFont typeface="+mj-lt"/>
              <a:buAutoNum type="arabicPeriod"/>
            </a:pPr>
            <a:r>
              <a:rPr lang="sv-SE" sz="2800" dirty="0" smtClean="0"/>
              <a:t>Sharpness enhance(5</a:t>
            </a:r>
            <a:r>
              <a:rPr lang="sv-SE" sz="2800" dirty="0"/>
              <a:t>)</a:t>
            </a:r>
          </a:p>
          <a:p>
            <a:pPr marL="342900" indent="-342900">
              <a:buFont typeface="+mj-lt"/>
              <a:buAutoNum type="arabicPeriod"/>
            </a:pPr>
            <a:endParaRPr lang="sv-SE" dirty="0"/>
          </a:p>
          <a:p>
            <a:pPr marL="342900" indent="-342900">
              <a:buFont typeface="+mj-lt"/>
              <a:buAutoNum type="arabicPeriod"/>
            </a:pPr>
            <a:endParaRPr lang="sv-SE"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4865" y="0"/>
            <a:ext cx="7207135" cy="6858000"/>
          </a:xfrm>
          <a:prstGeom prst="rect">
            <a:avLst/>
          </a:prstGeom>
        </p:spPr>
      </p:pic>
      <p:sp>
        <p:nvSpPr>
          <p:cNvPr id="7" name="TextBox 6"/>
          <p:cNvSpPr txBox="1"/>
          <p:nvPr/>
        </p:nvSpPr>
        <p:spPr>
          <a:xfrm>
            <a:off x="744533" y="2715788"/>
            <a:ext cx="3985846" cy="4247317"/>
          </a:xfrm>
          <a:prstGeom prst="rect">
            <a:avLst/>
          </a:prstGeom>
          <a:noFill/>
        </p:spPr>
        <p:txBody>
          <a:bodyPr wrap="square" rtlCol="0">
            <a:spAutoFit/>
          </a:bodyPr>
          <a:lstStyle/>
          <a:p>
            <a:pPr marL="342900" indent="-342900">
              <a:buFont typeface="+mj-lt"/>
              <a:buAutoNum type="arabicPeriod"/>
            </a:pPr>
            <a:r>
              <a:rPr lang="sv-SE" sz="2800" dirty="0" smtClean="0"/>
              <a:t>Rotate_45</a:t>
            </a:r>
          </a:p>
          <a:p>
            <a:pPr marL="342900" indent="-342900">
              <a:buFont typeface="+mj-lt"/>
              <a:buAutoNum type="arabicPeriod"/>
            </a:pPr>
            <a:r>
              <a:rPr lang="sv-SE" sz="2800" dirty="0"/>
              <a:t>R</a:t>
            </a:r>
            <a:r>
              <a:rPr lang="sv-SE" sz="2800" dirty="0" smtClean="0"/>
              <a:t>otate_90</a:t>
            </a:r>
            <a:endParaRPr lang="sv-SE" sz="2800" dirty="0"/>
          </a:p>
          <a:p>
            <a:pPr marL="342900" indent="-342900">
              <a:buFont typeface="+mj-lt"/>
              <a:buAutoNum type="arabicPeriod"/>
            </a:pPr>
            <a:r>
              <a:rPr lang="sv-SE" sz="2800" dirty="0" smtClean="0"/>
              <a:t>Rotate_135</a:t>
            </a:r>
            <a:endParaRPr lang="sv-SE" sz="2800" dirty="0"/>
          </a:p>
          <a:p>
            <a:pPr marL="342900" indent="-342900">
              <a:buFont typeface="+mj-lt"/>
              <a:buAutoNum type="arabicPeriod"/>
            </a:pPr>
            <a:r>
              <a:rPr lang="sv-SE" sz="2800" dirty="0"/>
              <a:t>TRANSPOSE</a:t>
            </a:r>
          </a:p>
          <a:p>
            <a:pPr marL="342900" indent="-342900">
              <a:buFont typeface="+mj-lt"/>
              <a:buAutoNum type="arabicPeriod"/>
            </a:pPr>
            <a:r>
              <a:rPr lang="sv-SE" sz="2800" dirty="0"/>
              <a:t>FLIP_LEFT_RIGHT</a:t>
            </a:r>
          </a:p>
          <a:p>
            <a:pPr marL="342900" indent="-342900">
              <a:buFont typeface="+mj-lt"/>
              <a:buAutoNum type="arabicPeriod"/>
            </a:pPr>
            <a:r>
              <a:rPr lang="sv-SE" sz="2800" dirty="0"/>
              <a:t>FLIP_TOP_BOTTOM</a:t>
            </a:r>
          </a:p>
          <a:p>
            <a:pPr marL="342900" indent="-342900">
              <a:buFont typeface="+mj-lt"/>
              <a:buAutoNum type="arabicPeriod"/>
            </a:pPr>
            <a:r>
              <a:rPr lang="sv-SE" sz="2800" dirty="0" smtClean="0"/>
              <a:t>R</a:t>
            </a:r>
            <a:r>
              <a:rPr lang="sv-SE" sz="2800" dirty="0"/>
              <a:t>otate</a:t>
            </a:r>
            <a:r>
              <a:rPr lang="sv-SE" sz="2800" dirty="0" smtClean="0"/>
              <a:t>_180</a:t>
            </a:r>
            <a:endParaRPr lang="sv-SE" sz="2800" dirty="0"/>
          </a:p>
          <a:p>
            <a:pPr marL="342900" indent="-342900">
              <a:buFont typeface="+mj-lt"/>
              <a:buAutoNum type="arabicPeriod"/>
            </a:pPr>
            <a:r>
              <a:rPr lang="sv-SE" sz="2800" dirty="0" smtClean="0"/>
              <a:t>R</a:t>
            </a:r>
            <a:r>
              <a:rPr lang="sv-SE" sz="2800" dirty="0"/>
              <a:t>otate</a:t>
            </a:r>
            <a:r>
              <a:rPr lang="sv-SE" sz="2800" dirty="0" smtClean="0"/>
              <a:t>_270</a:t>
            </a:r>
            <a:endParaRPr lang="sv-SE" sz="2800" dirty="0"/>
          </a:p>
          <a:p>
            <a:pPr marL="342900" indent="-342900">
              <a:buFont typeface="+mj-lt"/>
              <a:buAutoNum type="arabicPeriod"/>
            </a:pPr>
            <a:endParaRPr lang="sv-SE" dirty="0"/>
          </a:p>
          <a:p>
            <a:pPr marL="342900" indent="-342900">
              <a:buFont typeface="+mj-lt"/>
              <a:buAutoNum type="arabicPeriod"/>
            </a:pPr>
            <a:endParaRPr lang="sv-SE" sz="2800" dirty="0"/>
          </a:p>
        </p:txBody>
      </p:sp>
    </p:spTree>
    <p:extLst>
      <p:ext uri="{BB962C8B-B14F-4D97-AF65-F5344CB8AC3E}">
        <p14:creationId xmlns:p14="http://schemas.microsoft.com/office/powerpoint/2010/main" val="310536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02919" y="270528"/>
            <a:ext cx="9784080" cy="1508760"/>
          </a:xfrm>
        </p:spPr>
        <p:txBody>
          <a:bodyPr>
            <a:normAutofit/>
          </a:bodyPr>
          <a:lstStyle/>
          <a:p>
            <a:r>
              <a:rPr lang="en-US" altLang="zh-TW" dirty="0" smtClean="0"/>
              <a:t>Not Working</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2847" y="1260636"/>
            <a:ext cx="8719153" cy="5619139"/>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35" y="2019396"/>
            <a:ext cx="2915057" cy="4620270"/>
          </a:xfrm>
          <a:prstGeom prst="rect">
            <a:avLst/>
          </a:prstGeom>
        </p:spPr>
      </p:pic>
    </p:spTree>
    <p:extLst>
      <p:ext uri="{BB962C8B-B14F-4D97-AF65-F5344CB8AC3E}">
        <p14:creationId xmlns:p14="http://schemas.microsoft.com/office/powerpoint/2010/main" val="10594689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MRI</a:t>
            </a:r>
            <a:endParaRPr lang="zh-TW" altLang="en-US" dirty="0"/>
          </a:p>
        </p:txBody>
      </p:sp>
      <p:sp>
        <p:nvSpPr>
          <p:cNvPr id="3" name="內容版面配置區 2"/>
          <p:cNvSpPr>
            <a:spLocks noGrp="1"/>
          </p:cNvSpPr>
          <p:nvPr>
            <p:ph idx="1"/>
          </p:nvPr>
        </p:nvSpPr>
        <p:spPr>
          <a:xfrm>
            <a:off x="1202919" y="1792936"/>
            <a:ext cx="10654784" cy="5065064"/>
          </a:xfrm>
        </p:spPr>
        <p:txBody>
          <a:bodyPr>
            <a:normAutofit lnSpcReduction="10000"/>
          </a:bodyPr>
          <a:lstStyle/>
          <a:p>
            <a:r>
              <a:rPr lang="en-US" altLang="zh-TW" sz="2800" dirty="0"/>
              <a:t>Magnetic Resonance </a:t>
            </a:r>
            <a:r>
              <a:rPr lang="en-US" altLang="zh-TW" sz="2800" dirty="0" smtClean="0"/>
              <a:t>Imaging</a:t>
            </a:r>
          </a:p>
          <a:p>
            <a:r>
              <a:rPr lang="en-US" altLang="zh-TW" sz="2800" dirty="0" smtClean="0"/>
              <a:t>Magnetic flux density measured in Tesla(T), most clinical MRI performed at 1.5T or 3T </a:t>
            </a:r>
          </a:p>
          <a:p>
            <a:r>
              <a:rPr lang="en-US" altLang="zh-TW" sz="2800" dirty="0" smtClean="0"/>
              <a:t>Take advantage of nucleus intrinsic property called </a:t>
            </a:r>
            <a:r>
              <a:rPr lang="en-US" altLang="zh-TW" sz="2800" i="1" dirty="0" smtClean="0"/>
              <a:t>spin</a:t>
            </a:r>
          </a:p>
          <a:p>
            <a:pPr lvl="1"/>
            <a:r>
              <a:rPr lang="en-US" altLang="zh-TW" sz="2800" dirty="0" smtClean="0"/>
              <a:t>Focus on Hydrogen, since water makes up 70% of our body </a:t>
            </a:r>
          </a:p>
          <a:p>
            <a:r>
              <a:rPr lang="en-US" altLang="zh-TW" sz="2800" dirty="0" smtClean="0"/>
              <a:t>Produced using a series of pulse sequence which </a:t>
            </a:r>
            <a:r>
              <a:rPr lang="en-US" altLang="zh-TW" sz="2800" dirty="0"/>
              <a:t>contains </a:t>
            </a:r>
            <a:r>
              <a:rPr lang="en-US" altLang="zh-TW" sz="2800" i="1" dirty="0"/>
              <a:t>RF pulses </a:t>
            </a:r>
            <a:r>
              <a:rPr lang="en-US" altLang="zh-TW" sz="2800" dirty="0"/>
              <a:t>and </a:t>
            </a:r>
            <a:r>
              <a:rPr lang="en-US" altLang="zh-TW" sz="2800" i="1" dirty="0"/>
              <a:t>gradient </a:t>
            </a:r>
            <a:r>
              <a:rPr lang="en-US" altLang="zh-TW" sz="2800" i="1" dirty="0" smtClean="0"/>
              <a:t>pulses</a:t>
            </a:r>
          </a:p>
          <a:p>
            <a:r>
              <a:rPr lang="en-US" altLang="zh-TW" sz="2800" dirty="0" smtClean="0"/>
              <a:t>With different setting we can get different contrast image</a:t>
            </a:r>
          </a:p>
          <a:p>
            <a:r>
              <a:rPr lang="en-US" altLang="zh-TW" sz="2800" dirty="0" err="1" smtClean="0"/>
              <a:t>Gadoxetic</a:t>
            </a:r>
            <a:r>
              <a:rPr lang="en-US" altLang="zh-TW" sz="2800" dirty="0" smtClean="0"/>
              <a:t> Acid-enhanced</a:t>
            </a:r>
          </a:p>
          <a:p>
            <a:pPr lvl="1"/>
            <a:r>
              <a:rPr lang="en-US" altLang="zh-TW" sz="2400" dirty="0" smtClean="0"/>
              <a:t>Contrast enhancement agent</a:t>
            </a:r>
          </a:p>
          <a:p>
            <a:pPr lvl="1"/>
            <a:r>
              <a:rPr lang="en-US" altLang="zh-TW" sz="2400" dirty="0" smtClean="0"/>
              <a:t>Can improve lesion detection</a:t>
            </a:r>
          </a:p>
          <a:p>
            <a:endParaRPr lang="zh-TW" altLang="en-US" dirty="0"/>
          </a:p>
        </p:txBody>
      </p:sp>
    </p:spTree>
    <p:extLst>
      <p:ext uri="{BB962C8B-B14F-4D97-AF65-F5344CB8AC3E}">
        <p14:creationId xmlns:p14="http://schemas.microsoft.com/office/powerpoint/2010/main" val="24455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02919" y="270528"/>
            <a:ext cx="9784080" cy="1508760"/>
          </a:xfrm>
        </p:spPr>
        <p:txBody>
          <a:bodyPr>
            <a:normAutofit/>
          </a:bodyPr>
          <a:lstStyle/>
          <a:p>
            <a:r>
              <a:rPr lang="en-US" altLang="zh-TW" dirty="0" smtClean="0"/>
              <a:t>Not Working</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5713" y="1307177"/>
            <a:ext cx="8616287" cy="5550823"/>
          </a:xfr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46" y="3437494"/>
            <a:ext cx="2468183" cy="1290187"/>
          </a:xfrm>
          <a:prstGeom prst="rect">
            <a:avLst/>
          </a:prstGeom>
        </p:spPr>
      </p:pic>
    </p:spTree>
    <p:extLst>
      <p:ext uri="{BB962C8B-B14F-4D97-AF65-F5344CB8AC3E}">
        <p14:creationId xmlns:p14="http://schemas.microsoft.com/office/powerpoint/2010/main" val="25758595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02919" y="270528"/>
            <a:ext cx="9784080" cy="1508760"/>
          </a:xfrm>
        </p:spPr>
        <p:txBody>
          <a:bodyPr>
            <a:normAutofit/>
          </a:bodyPr>
          <a:lstStyle/>
          <a:p>
            <a:r>
              <a:rPr lang="en-US" altLang="zh-TW" dirty="0" smtClean="0"/>
              <a:t>Not Working</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5588" y="1247088"/>
            <a:ext cx="8766412" cy="5634312"/>
          </a:xfr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40" y="1436321"/>
            <a:ext cx="2146137" cy="5255846"/>
          </a:xfrm>
          <a:prstGeom prst="rect">
            <a:avLst/>
          </a:prstGeom>
        </p:spPr>
      </p:pic>
    </p:spTree>
    <p:extLst>
      <p:ext uri="{BB962C8B-B14F-4D97-AF65-F5344CB8AC3E}">
        <p14:creationId xmlns:p14="http://schemas.microsoft.com/office/powerpoint/2010/main" val="31139450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Image windowing</a:t>
            </a:r>
            <a:endParaRPr lang="sv-S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0646" y="1933613"/>
            <a:ext cx="5361354" cy="4021016"/>
          </a:xfrm>
        </p:spPr>
      </p:pic>
      <p:sp>
        <p:nvSpPr>
          <p:cNvPr id="5" name="TextBox 4"/>
          <p:cNvSpPr txBox="1"/>
          <p:nvPr/>
        </p:nvSpPr>
        <p:spPr>
          <a:xfrm>
            <a:off x="7393353" y="5954629"/>
            <a:ext cx="4353170" cy="261610"/>
          </a:xfrm>
          <a:prstGeom prst="rect">
            <a:avLst/>
          </a:prstGeom>
          <a:noFill/>
        </p:spPr>
        <p:txBody>
          <a:bodyPr wrap="square" rtlCol="0">
            <a:spAutoFit/>
          </a:bodyPr>
          <a:lstStyle/>
          <a:p>
            <a:r>
              <a:rPr lang="sv-SE" sz="1100" dirty="0">
                <a:hlinkClick r:id="rId4"/>
              </a:rPr>
              <a:t>http://www.sprawls.org/resources/DIGPROCESS/module.htm</a:t>
            </a:r>
            <a:endParaRPr lang="sv-SE" sz="1100" dirty="0"/>
          </a:p>
        </p:txBody>
      </p:sp>
      <mc:AlternateContent xmlns:mc="http://schemas.openxmlformats.org/markup-compatibility/2006" xmlns:a14="http://schemas.microsoft.com/office/drawing/2010/main">
        <mc:Choice Requires="a14">
          <p:sp>
            <p:nvSpPr>
              <p:cNvPr id="6" name="TextBox 5"/>
              <p:cNvSpPr txBox="1"/>
              <p:nvPr/>
            </p:nvSpPr>
            <p:spPr>
              <a:xfrm>
                <a:off x="351171" y="2070230"/>
                <a:ext cx="6675379" cy="4117409"/>
              </a:xfrm>
              <a:prstGeom prst="rect">
                <a:avLst/>
              </a:prstGeom>
              <a:noFill/>
            </p:spPr>
            <p:txBody>
              <a:bodyPr wrap="square" rtlCol="0">
                <a:spAutoFit/>
              </a:bodyPr>
              <a:lstStyle/>
              <a:p>
                <a:pPr marL="285750" indent="-285750">
                  <a:buFont typeface="Arial" panose="020B0604020202020204" pitchFamily="34" charset="0"/>
                  <a:buChar char="•"/>
                </a:pPr>
                <a:r>
                  <a:rPr lang="sv-SE" altLang="zh-TW" sz="2400" dirty="0"/>
                  <a:t>In this thesis, I save them as gray-scale images with 8-bit width per pixel value</a:t>
                </a:r>
              </a:p>
              <a:p>
                <a:r>
                  <a:rPr lang="sv-SE" altLang="zh-TW" sz="2400" dirty="0"/>
                  <a:t>    (range from [0,255</a:t>
                </a:r>
                <a:r>
                  <a:rPr lang="sv-SE" altLang="zh-TW" sz="2400" dirty="0" smtClean="0"/>
                  <a:t>])</a:t>
                </a:r>
              </a:p>
              <a:p>
                <a:pPr marL="285750" indent="-285750">
                  <a:buFont typeface="Arial" panose="020B0604020202020204" pitchFamily="34" charset="0"/>
                  <a:buChar char="•"/>
                </a:pPr>
                <a:r>
                  <a:rPr lang="en-US" altLang="zh-TW" sz="2400" dirty="0"/>
                  <a:t>Windowing Formula:</a:t>
                </a:r>
              </a:p>
              <a:p>
                <a:endParaRPr lang="en-US" altLang="zh-TW" sz="2400" dirty="0"/>
              </a:p>
              <a:p>
                <a:pPr/>
                <a14:m>
                  <m:oMathPara xmlns:m="http://schemas.openxmlformats.org/officeDocument/2006/math">
                    <m:oMathParaPr>
                      <m:jc m:val="centerGroup"/>
                    </m:oMathParaPr>
                    <m:oMath xmlns:m="http://schemas.openxmlformats.org/officeDocument/2006/math">
                      <m:sSub>
                        <m:sSubPr>
                          <m:ctrlPr>
                            <a:rPr lang="sv-SE" altLang="zh-TW" sz="2400" i="1">
                              <a:latin typeface="Cambria Math" panose="02040503050406030204" pitchFamily="18" charset="0"/>
                            </a:rPr>
                          </m:ctrlPr>
                        </m:sSubPr>
                        <m:e>
                          <m:r>
                            <a:rPr lang="sv-SE" altLang="zh-TW" sz="2400" i="1">
                              <a:latin typeface="Cambria Math" panose="02040503050406030204" pitchFamily="18" charset="0"/>
                            </a:rPr>
                            <m:t>𝑉𝑎𝑙𝑢𝑒</m:t>
                          </m:r>
                        </m:e>
                        <m:sub>
                          <m:r>
                            <a:rPr lang="sv-SE" altLang="zh-TW" sz="2400" i="1">
                              <a:latin typeface="Cambria Math" panose="02040503050406030204" pitchFamily="18" charset="0"/>
                            </a:rPr>
                            <m:t>𝑁𝑒𝑤</m:t>
                          </m:r>
                        </m:sub>
                      </m:sSub>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sSub>
                            <m:sSubPr>
                              <m:ctrlPr>
                                <a:rPr lang="en-US" altLang="zh-TW" sz="2400" i="1">
                                  <a:latin typeface="Cambria Math" panose="02040503050406030204" pitchFamily="18" charset="0"/>
                                </a:rPr>
                              </m:ctrlPr>
                            </m:sSubPr>
                            <m:e>
                              <m:r>
                                <a:rPr lang="sv-SE" altLang="zh-TW" sz="2400" i="1">
                                  <a:latin typeface="Cambria Math" panose="02040503050406030204" pitchFamily="18" charset="0"/>
                                </a:rPr>
                                <m:t>(</m:t>
                              </m:r>
                              <m:r>
                                <a:rPr lang="sv-SE" altLang="zh-TW" sz="2400" i="1">
                                  <a:latin typeface="Cambria Math" panose="02040503050406030204" pitchFamily="18" charset="0"/>
                                </a:rPr>
                                <m:t>𝑉𝑎𝑙𝑢𝑒</m:t>
                              </m:r>
                            </m:e>
                            <m:sub>
                              <m:r>
                                <a:rPr lang="sv-SE" altLang="zh-TW" sz="2400" i="1">
                                  <a:latin typeface="Cambria Math" panose="02040503050406030204" pitchFamily="18" charset="0"/>
                                </a:rPr>
                                <m:t>𝑂𝑙𝑑</m:t>
                              </m:r>
                            </m:sub>
                          </m:sSub>
                          <m:r>
                            <a:rPr lang="sv-SE" altLang="zh-TW" sz="2400" i="1">
                              <a:latin typeface="Cambria Math" panose="02040503050406030204" pitchFamily="18" charset="0"/>
                            </a:rPr>
                            <m:t>−</m:t>
                          </m:r>
                          <m:r>
                            <a:rPr lang="sv-SE" altLang="zh-TW" sz="2400" i="1">
                              <a:latin typeface="Cambria Math" panose="02040503050406030204" pitchFamily="18" charset="0"/>
                            </a:rPr>
                            <m:t>𝑀𝐼𝑁</m:t>
                          </m:r>
                          <m:r>
                            <a:rPr lang="sv-SE" altLang="zh-TW" sz="2400" i="1">
                              <a:latin typeface="Cambria Math" panose="02040503050406030204" pitchFamily="18" charset="0"/>
                            </a:rPr>
                            <m:t>)×255</m:t>
                          </m:r>
                        </m:num>
                        <m:den>
                          <m:r>
                            <a:rPr lang="sv-SE" altLang="zh-TW" sz="2400" i="1">
                              <a:latin typeface="Cambria Math" panose="02040503050406030204" pitchFamily="18" charset="0"/>
                            </a:rPr>
                            <m:t>𝑀𝐴𝑋</m:t>
                          </m:r>
                          <m:r>
                            <a:rPr lang="sv-SE" altLang="zh-TW" sz="2400" i="1">
                              <a:latin typeface="Cambria Math" panose="02040503050406030204" pitchFamily="18" charset="0"/>
                            </a:rPr>
                            <m:t>−</m:t>
                          </m:r>
                          <m:r>
                            <a:rPr lang="sv-SE" altLang="zh-TW" sz="2400" i="1">
                              <a:latin typeface="Cambria Math" panose="02040503050406030204" pitchFamily="18" charset="0"/>
                            </a:rPr>
                            <m:t>𝑀𝐼𝑁</m:t>
                          </m:r>
                        </m:den>
                      </m:f>
                    </m:oMath>
                  </m:oMathPara>
                </a14:m>
                <a:endParaRPr lang="sv-SE" altLang="zh-TW" sz="2400" dirty="0"/>
              </a:p>
              <a:p>
                <a:endParaRPr lang="sv-SE" sz="2400" dirty="0" smtClean="0"/>
              </a:p>
              <a:p>
                <a:pPr marL="285750" indent="-285750">
                  <a:buFont typeface="Arial" panose="020B0604020202020204" pitchFamily="34" charset="0"/>
                  <a:buChar char="•"/>
                </a:pPr>
                <a:r>
                  <a:rPr lang="sv-SE" sz="2400" dirty="0" smtClean="0"/>
                  <a:t>Original MR images </a:t>
                </a:r>
                <a:r>
                  <a:rPr lang="sv-SE" sz="2400" dirty="0"/>
                  <a:t>data is pretty messy</a:t>
                </a:r>
              </a:p>
              <a:p>
                <a:pPr marL="285750" indent="-285750">
                  <a:buFont typeface="Arial" panose="020B0604020202020204" pitchFamily="34" charset="0"/>
                  <a:buChar char="•"/>
                </a:pPr>
                <a:r>
                  <a:rPr lang="sv-SE" sz="2400" dirty="0" smtClean="0"/>
                  <a:t>Each patient data has very different image value range</a:t>
                </a:r>
              </a:p>
            </p:txBody>
          </p:sp>
        </mc:Choice>
        <mc:Fallback xmlns="">
          <p:sp>
            <p:nvSpPr>
              <p:cNvPr id="6" name="TextBox 5"/>
              <p:cNvSpPr txBox="1">
                <a:spLocks noRot="1" noChangeAspect="1" noMove="1" noResize="1" noEditPoints="1" noAdjustHandles="1" noChangeArrowheads="1" noChangeShapeType="1" noTextEdit="1"/>
              </p:cNvSpPr>
              <p:nvPr/>
            </p:nvSpPr>
            <p:spPr>
              <a:xfrm>
                <a:off x="351171" y="2070230"/>
                <a:ext cx="6675379" cy="4117409"/>
              </a:xfrm>
              <a:prstGeom prst="rect">
                <a:avLst/>
              </a:prstGeom>
              <a:blipFill rotWithShape="0">
                <a:blip r:embed="rId5"/>
                <a:stretch>
                  <a:fillRect l="-1279" t="-1185" b="-251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5844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fade">
                                      <p:cBhvr>
                                        <p:cTn id="7" dur="500"/>
                                        <p:tgtEl>
                                          <p:spTgt spid="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7" end="7"/>
                                            </p:txEl>
                                          </p:spTgt>
                                        </p:tgtEl>
                                        <p:attrNameLst>
                                          <p:attrName>style.visibility</p:attrName>
                                        </p:attrNameLst>
                                      </p:cBhvr>
                                      <p:to>
                                        <p:strVal val="visible"/>
                                      </p:to>
                                    </p:set>
                                    <p:animEffect transition="in" filter="fade">
                                      <p:cBhvr>
                                        <p:cTn id="1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ltLang="zh-TW" dirty="0" smtClean="0"/>
              <a:t>Different Windowing</a:t>
            </a:r>
            <a:endParaRPr lang="sv-SE"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90587" cy="6858000"/>
          </a:xfrm>
          <a:prstGeom prst="rect">
            <a:avLst/>
          </a:prstGeom>
        </p:spPr>
      </p:pic>
      <p:sp>
        <p:nvSpPr>
          <p:cNvPr id="8" name="TextBox 7"/>
          <p:cNvSpPr txBox="1"/>
          <p:nvPr/>
        </p:nvSpPr>
        <p:spPr>
          <a:xfrm>
            <a:off x="8002954" y="2774462"/>
            <a:ext cx="3476182" cy="1477328"/>
          </a:xfrm>
          <a:prstGeom prst="rect">
            <a:avLst/>
          </a:prstGeom>
          <a:noFill/>
        </p:spPr>
        <p:txBody>
          <a:bodyPr wrap="square" rtlCol="0">
            <a:spAutoFit/>
          </a:bodyPr>
          <a:lstStyle/>
          <a:p>
            <a:r>
              <a:rPr lang="sv-SE" dirty="0" smtClean="0"/>
              <a:t>Local minimum</a:t>
            </a:r>
          </a:p>
          <a:p>
            <a:endParaRPr lang="sv-SE" dirty="0"/>
          </a:p>
          <a:p>
            <a:r>
              <a:rPr lang="sv-SE" dirty="0" smtClean="0"/>
              <a:t>Vs </a:t>
            </a:r>
          </a:p>
          <a:p>
            <a:endParaRPr lang="sv-SE" dirty="0"/>
          </a:p>
          <a:p>
            <a:r>
              <a:rPr lang="sv-SE" dirty="0" smtClean="0"/>
              <a:t>Clamp to 0</a:t>
            </a:r>
            <a:endParaRPr lang="sv-SE"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86339" y="1406533"/>
            <a:ext cx="4032687" cy="5451467"/>
          </a:xfrm>
        </p:spPr>
      </p:pic>
      <p:sp>
        <p:nvSpPr>
          <p:cNvPr id="5" name="TextBox 4"/>
          <p:cNvSpPr txBox="1"/>
          <p:nvPr/>
        </p:nvSpPr>
        <p:spPr>
          <a:xfrm>
            <a:off x="5119026" y="3393602"/>
            <a:ext cx="3985847" cy="1477328"/>
          </a:xfrm>
          <a:prstGeom prst="rect">
            <a:avLst/>
          </a:prstGeom>
          <a:noFill/>
        </p:spPr>
        <p:txBody>
          <a:bodyPr wrap="square" rtlCol="0">
            <a:spAutoFit/>
          </a:bodyPr>
          <a:lstStyle/>
          <a:p>
            <a:r>
              <a:rPr lang="sv-SE" dirty="0" smtClean="0"/>
              <a:t>Local maximum</a:t>
            </a:r>
          </a:p>
          <a:p>
            <a:endParaRPr lang="sv-SE" dirty="0" smtClean="0"/>
          </a:p>
          <a:p>
            <a:r>
              <a:rPr lang="sv-SE" dirty="0" smtClean="0"/>
              <a:t>VS.</a:t>
            </a:r>
            <a:endParaRPr lang="sv-SE" dirty="0"/>
          </a:p>
          <a:p>
            <a:endParaRPr lang="sv-SE" dirty="0" smtClean="0"/>
          </a:p>
          <a:p>
            <a:r>
              <a:rPr lang="sv-SE" dirty="0" smtClean="0"/>
              <a:t>Global maximum</a:t>
            </a:r>
            <a:endParaRPr lang="sv-SE" dirty="0"/>
          </a:p>
        </p:txBody>
      </p:sp>
    </p:spTree>
    <p:extLst>
      <p:ext uri="{BB962C8B-B14F-4D97-AF65-F5344CB8AC3E}">
        <p14:creationId xmlns:p14="http://schemas.microsoft.com/office/powerpoint/2010/main" val="231613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Training procedure</a:t>
            </a:r>
            <a:endParaRPr lang="sv-SE" dirty="0"/>
          </a:p>
        </p:txBody>
      </p:sp>
      <p:sp>
        <p:nvSpPr>
          <p:cNvPr id="3" name="Content Placeholder 2"/>
          <p:cNvSpPr>
            <a:spLocks noGrp="1"/>
          </p:cNvSpPr>
          <p:nvPr>
            <p:ph idx="1"/>
          </p:nvPr>
        </p:nvSpPr>
        <p:spPr>
          <a:xfrm>
            <a:off x="1202919" y="2011680"/>
            <a:ext cx="10757433" cy="4846320"/>
          </a:xfrm>
        </p:spPr>
        <p:txBody>
          <a:bodyPr>
            <a:noAutofit/>
          </a:bodyPr>
          <a:lstStyle/>
          <a:p>
            <a:r>
              <a:rPr lang="sv-SE" sz="2400" dirty="0" smtClean="0"/>
              <a:t>Split the training set again(randomly) into training set and validation set</a:t>
            </a:r>
          </a:p>
          <a:p>
            <a:r>
              <a:rPr lang="sv-SE" sz="2400" dirty="0" smtClean="0"/>
              <a:t>Train:				Valid:</a:t>
            </a:r>
          </a:p>
          <a:p>
            <a:pPr lvl="1"/>
            <a:r>
              <a:rPr lang="sv-SE" sz="2400" dirty="0" smtClean="0"/>
              <a:t>Stage 0: 1399 (19)		   Stage </a:t>
            </a:r>
            <a:r>
              <a:rPr lang="sv-SE" sz="2400" dirty="0"/>
              <a:t>0: </a:t>
            </a:r>
            <a:r>
              <a:rPr lang="sv-SE" sz="2400" dirty="0" smtClean="0"/>
              <a:t>213 (3)		</a:t>
            </a:r>
          </a:p>
          <a:p>
            <a:pPr lvl="1"/>
            <a:r>
              <a:rPr lang="sv-SE" sz="2400" dirty="0" smtClean="0"/>
              <a:t>Stage 1: 446 (7)		   </a:t>
            </a:r>
            <a:r>
              <a:rPr lang="sv-SE" sz="2400" dirty="0"/>
              <a:t>Stage 1</a:t>
            </a:r>
            <a:r>
              <a:rPr lang="sv-SE" sz="2400" dirty="0" smtClean="0"/>
              <a:t>: 349 (5)</a:t>
            </a:r>
          </a:p>
          <a:p>
            <a:pPr lvl="1"/>
            <a:r>
              <a:rPr lang="sv-SE" sz="2400" dirty="0" smtClean="0"/>
              <a:t>Stage 2: 1390 (19)		   </a:t>
            </a:r>
            <a:r>
              <a:rPr lang="sv-SE" sz="2400" dirty="0"/>
              <a:t>Stage 2</a:t>
            </a:r>
            <a:r>
              <a:rPr lang="sv-SE" sz="2400" dirty="0" smtClean="0"/>
              <a:t>: 132 (2)</a:t>
            </a:r>
          </a:p>
          <a:p>
            <a:pPr lvl="1"/>
            <a:r>
              <a:rPr lang="sv-SE" sz="2400" dirty="0" smtClean="0"/>
              <a:t>Stage 3: 688 (10)		   </a:t>
            </a:r>
            <a:r>
              <a:rPr lang="sv-SE" sz="2400" dirty="0"/>
              <a:t>Stage 3</a:t>
            </a:r>
            <a:r>
              <a:rPr lang="sv-SE" sz="2400" dirty="0" smtClean="0"/>
              <a:t>: 123 (2)</a:t>
            </a:r>
          </a:p>
          <a:p>
            <a:pPr lvl="1"/>
            <a:r>
              <a:rPr lang="sv-SE" sz="2400" dirty="0" smtClean="0"/>
              <a:t>Stage 4: 240 (3) 	   	   </a:t>
            </a:r>
            <a:r>
              <a:rPr lang="sv-SE" sz="2400" dirty="0"/>
              <a:t>Stage 4: </a:t>
            </a:r>
            <a:r>
              <a:rPr lang="sv-SE" sz="2400" dirty="0" smtClean="0"/>
              <a:t>251 (3)</a:t>
            </a:r>
          </a:p>
          <a:p>
            <a:r>
              <a:rPr lang="en-US" altLang="zh-TW" sz="2400" dirty="0" smtClean="0"/>
              <a:t>First, t</a:t>
            </a:r>
            <a:r>
              <a:rPr lang="sv-SE" sz="2400" dirty="0" smtClean="0"/>
              <a:t>rain on Train set then test on Validation set. Fine-tuning base on this result</a:t>
            </a:r>
          </a:p>
          <a:p>
            <a:r>
              <a:rPr lang="sv-SE" sz="2400" dirty="0" smtClean="0"/>
              <a:t>Later, when we find a best setting. Retrain the model on whole training set then evaluate the result on Test set.</a:t>
            </a:r>
          </a:p>
        </p:txBody>
      </p:sp>
    </p:spTree>
    <p:extLst>
      <p:ext uri="{BB962C8B-B14F-4D97-AF65-F5344CB8AC3E}">
        <p14:creationId xmlns:p14="http://schemas.microsoft.com/office/powerpoint/2010/main" val="36851086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 y="168176"/>
            <a:ext cx="11777785" cy="858174"/>
          </a:xfrm>
        </p:spPr>
        <p:txBody>
          <a:bodyPr>
            <a:noAutofit/>
          </a:bodyPr>
          <a:lstStyle/>
          <a:p>
            <a:r>
              <a:rPr lang="en-US" altLang="zh-TW" dirty="0" smtClean="0"/>
              <a:t>(Masked) Size different (2500/5000/10000)</a:t>
            </a:r>
            <a:endParaRPr lang="zh-TW" altLang="en-US" dirty="0"/>
          </a:p>
        </p:txBody>
      </p:sp>
      <p:pic>
        <p:nvPicPr>
          <p:cNvPr id="5" name="內容版面配置區 4"/>
          <p:cNvPicPr>
            <a:picLocks noGrp="1" noChangeAspect="1"/>
          </p:cNvPicPr>
          <p:nvPr>
            <p:ph idx="1"/>
          </p:nvPr>
        </p:nvPicPr>
        <p:blipFill rotWithShape="1">
          <a:blip r:embed="rId3">
            <a:extLst>
              <a:ext uri="{28A0092B-C50C-407E-A947-70E740481C1C}">
                <a14:useLocalDpi xmlns:a14="http://schemas.microsoft.com/office/drawing/2010/main" val="0"/>
              </a:ext>
            </a:extLst>
          </a:blip>
          <a:srcRect l="18333"/>
          <a:stretch/>
        </p:blipFill>
        <p:spPr>
          <a:xfrm>
            <a:off x="2782276" y="1026350"/>
            <a:ext cx="9409723" cy="5831650"/>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896" y="3461095"/>
            <a:ext cx="2276793" cy="962159"/>
          </a:xfrm>
          <a:prstGeom prst="rect">
            <a:avLst/>
          </a:prstGeom>
        </p:spPr>
      </p:pic>
    </p:spTree>
    <p:extLst>
      <p:ext uri="{BB962C8B-B14F-4D97-AF65-F5344CB8AC3E}">
        <p14:creationId xmlns:p14="http://schemas.microsoft.com/office/powerpoint/2010/main" val="32494967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62434"/>
            <a:ext cx="9853684" cy="858174"/>
          </a:xfrm>
        </p:spPr>
        <p:txBody>
          <a:bodyPr/>
          <a:lstStyle/>
          <a:p>
            <a:r>
              <a:rPr lang="en-US" altLang="zh-TW" dirty="0" smtClean="0"/>
              <a:t>Windowing different (global/local)</a:t>
            </a:r>
            <a:endParaRPr lang="zh-TW" altLang="en-US" dirty="0"/>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l="18398"/>
          <a:stretch/>
        </p:blipFill>
        <p:spPr>
          <a:xfrm>
            <a:off x="2751015" y="1020608"/>
            <a:ext cx="9440984" cy="5837392"/>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106" y="3629698"/>
            <a:ext cx="2267266" cy="619211"/>
          </a:xfrm>
          <a:prstGeom prst="rect">
            <a:avLst/>
          </a:prstGeom>
        </p:spPr>
      </p:pic>
    </p:spTree>
    <p:extLst>
      <p:ext uri="{BB962C8B-B14F-4D97-AF65-F5344CB8AC3E}">
        <p14:creationId xmlns:p14="http://schemas.microsoft.com/office/powerpoint/2010/main" val="23761039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16755"/>
            <a:ext cx="9853684" cy="858174"/>
          </a:xfrm>
        </p:spPr>
        <p:txBody>
          <a:bodyPr/>
          <a:lstStyle/>
          <a:p>
            <a:r>
              <a:rPr lang="en-US" altLang="zh-TW" dirty="0" smtClean="0"/>
              <a:t>Augment /learning rate different</a:t>
            </a:r>
            <a:endParaRPr lang="zh-TW" altLang="en-US" dirty="0"/>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l="19039"/>
          <a:stretch/>
        </p:blipFill>
        <p:spPr>
          <a:xfrm>
            <a:off x="2743200" y="1090560"/>
            <a:ext cx="9448799" cy="5767439"/>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3340778"/>
            <a:ext cx="2391109" cy="1267002"/>
          </a:xfrm>
          <a:prstGeom prst="rect">
            <a:avLst/>
          </a:prstGeom>
        </p:spPr>
      </p:pic>
    </p:spTree>
    <p:extLst>
      <p:ext uri="{BB962C8B-B14F-4D97-AF65-F5344CB8AC3E}">
        <p14:creationId xmlns:p14="http://schemas.microsoft.com/office/powerpoint/2010/main" val="2560796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04918"/>
            <a:ext cx="9853684" cy="858174"/>
          </a:xfrm>
        </p:spPr>
        <p:txBody>
          <a:bodyPr/>
          <a:lstStyle/>
          <a:p>
            <a:r>
              <a:rPr lang="en-US" altLang="zh-TW" dirty="0" smtClean="0"/>
              <a:t>Masked vs non-Masked</a:t>
            </a:r>
            <a:endParaRPr lang="zh-TW" altLang="en-US" dirty="0"/>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l="18590"/>
          <a:stretch/>
        </p:blipFill>
        <p:spPr>
          <a:xfrm>
            <a:off x="2836985" y="1063092"/>
            <a:ext cx="9355015" cy="5794907"/>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70" y="3327044"/>
            <a:ext cx="2295845" cy="1267002"/>
          </a:xfrm>
          <a:prstGeom prst="rect">
            <a:avLst/>
          </a:prstGeom>
        </p:spPr>
      </p:pic>
      <p:cxnSp>
        <p:nvCxnSpPr>
          <p:cNvPr id="6" name="直線單箭頭接點 5"/>
          <p:cNvCxnSpPr/>
          <p:nvPr/>
        </p:nvCxnSpPr>
        <p:spPr>
          <a:xfrm flipV="1">
            <a:off x="2718815" y="2944368"/>
            <a:ext cx="1395985" cy="3826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2718815" y="3327044"/>
            <a:ext cx="2218945" cy="25616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3459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784080" cy="1227015"/>
          </a:xfrm>
        </p:spPr>
        <p:txBody>
          <a:bodyPr/>
          <a:lstStyle/>
          <a:p>
            <a:r>
              <a:rPr lang="sv-SE" dirty="0" smtClean="0"/>
              <a:t>Weight decay</a:t>
            </a:r>
            <a:endParaRPr lang="sv-S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09" y="3410661"/>
            <a:ext cx="2555631" cy="129098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3248" y="1068724"/>
            <a:ext cx="9398752" cy="5802923"/>
          </a:xfrm>
          <a:prstGeom prst="rect">
            <a:avLst/>
          </a:prstGeom>
        </p:spPr>
      </p:pic>
      <p:pic>
        <p:nvPicPr>
          <p:cNvPr id="6" name="Picture 5"/>
          <p:cNvPicPr>
            <a:picLocks noChangeAspect="1"/>
          </p:cNvPicPr>
          <p:nvPr/>
        </p:nvPicPr>
        <p:blipFill>
          <a:blip r:embed="rId5"/>
          <a:stretch>
            <a:fillRect/>
          </a:stretch>
        </p:blipFill>
        <p:spPr>
          <a:xfrm>
            <a:off x="2820723" y="4147146"/>
            <a:ext cx="9343801" cy="2724501"/>
          </a:xfrm>
          <a:prstGeom prst="rect">
            <a:avLst/>
          </a:prstGeom>
        </p:spPr>
      </p:pic>
    </p:spTree>
    <p:extLst>
      <p:ext uri="{BB962C8B-B14F-4D97-AF65-F5344CB8AC3E}">
        <p14:creationId xmlns:p14="http://schemas.microsoft.com/office/powerpoint/2010/main" val="4353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Liver fibrosis</a:t>
            </a:r>
            <a:endParaRPr lang="zh-TW" altLang="en-US" dirty="0"/>
          </a:p>
        </p:txBody>
      </p:sp>
      <p:sp>
        <p:nvSpPr>
          <p:cNvPr id="3" name="內容版面配置區 2"/>
          <p:cNvSpPr>
            <a:spLocks noGrp="1"/>
          </p:cNvSpPr>
          <p:nvPr>
            <p:ph idx="1"/>
          </p:nvPr>
        </p:nvSpPr>
        <p:spPr>
          <a:xfrm>
            <a:off x="1202918" y="1792936"/>
            <a:ext cx="10649775" cy="5065064"/>
          </a:xfrm>
        </p:spPr>
        <p:txBody>
          <a:bodyPr>
            <a:normAutofit/>
          </a:bodyPr>
          <a:lstStyle/>
          <a:p>
            <a:r>
              <a:rPr lang="en-US" altLang="zh-TW" sz="2800" dirty="0" smtClean="0"/>
              <a:t>Caused </a:t>
            </a:r>
            <a:r>
              <a:rPr lang="en-US" altLang="zh-TW" sz="2800" dirty="0"/>
              <a:t>after a person’s liver got injury or inflammation and the </a:t>
            </a:r>
            <a:r>
              <a:rPr lang="en-US" altLang="zh-TW" sz="2800" dirty="0" smtClean="0"/>
              <a:t>liver cell </a:t>
            </a:r>
            <a:r>
              <a:rPr lang="en-US" altLang="zh-TW" sz="2800" dirty="0"/>
              <a:t>want to heal the </a:t>
            </a:r>
            <a:r>
              <a:rPr lang="en-US" altLang="zh-TW" sz="2800" dirty="0" smtClean="0"/>
              <a:t>wound</a:t>
            </a:r>
          </a:p>
          <a:p>
            <a:r>
              <a:rPr lang="en-US" altLang="zh-TW" sz="2800" dirty="0"/>
              <a:t>During the </a:t>
            </a:r>
            <a:r>
              <a:rPr lang="en-US" altLang="zh-TW" sz="2800" dirty="0" smtClean="0"/>
              <a:t>healing, excess </a:t>
            </a:r>
            <a:r>
              <a:rPr lang="en-US" altLang="zh-TW" sz="2800" dirty="0"/>
              <a:t>proteins accumulate in the </a:t>
            </a:r>
            <a:r>
              <a:rPr lang="en-US" altLang="zh-TW" sz="2800" dirty="0" smtClean="0"/>
              <a:t>liver</a:t>
            </a:r>
          </a:p>
          <a:p>
            <a:r>
              <a:rPr lang="en-US" altLang="zh-TW" sz="2800" dirty="0" smtClean="0"/>
              <a:t>After </a:t>
            </a:r>
            <a:r>
              <a:rPr lang="en-US" altLang="zh-TW" sz="2800" dirty="0"/>
              <a:t>several healing procedures, the excess proteins form </a:t>
            </a:r>
            <a:r>
              <a:rPr lang="en-US" altLang="zh-TW" sz="2800" dirty="0" smtClean="0"/>
              <a:t>the</a:t>
            </a:r>
            <a:r>
              <a:rPr lang="zh-TW" altLang="en-US" sz="2800" dirty="0" smtClean="0"/>
              <a:t> </a:t>
            </a:r>
            <a:r>
              <a:rPr lang="en-US" altLang="zh-TW" sz="2800" dirty="0" smtClean="0"/>
              <a:t>fibrosis </a:t>
            </a:r>
            <a:r>
              <a:rPr lang="en-US" altLang="zh-TW" sz="2800" dirty="0"/>
              <a:t>in the liver</a:t>
            </a:r>
            <a:endParaRPr lang="en-US" altLang="zh-TW" sz="2800" dirty="0" smtClean="0"/>
          </a:p>
          <a:p>
            <a:r>
              <a:rPr lang="en-US" altLang="zh-TW" sz="2800" dirty="0" smtClean="0"/>
              <a:t>There are 5 stages. From F0(no fibrosis)~F4(cirrhosis) (</a:t>
            </a:r>
            <a:r>
              <a:rPr lang="en-US" altLang="zh-TW" sz="2800" b="1" dirty="0"/>
              <a:t>METAVIR</a:t>
            </a:r>
            <a:r>
              <a:rPr lang="en-US" altLang="zh-TW" sz="2800" dirty="0" smtClean="0"/>
              <a:t>)</a:t>
            </a:r>
          </a:p>
          <a:p>
            <a:r>
              <a:rPr lang="en-US" altLang="zh-TW" sz="2800" dirty="0"/>
              <a:t>With </a:t>
            </a:r>
            <a:r>
              <a:rPr lang="en-US" altLang="zh-TW" sz="2800" dirty="0" smtClean="0"/>
              <a:t>more and more severe liver fibrosis</a:t>
            </a:r>
            <a:r>
              <a:rPr lang="en-US" altLang="zh-TW" sz="2800" dirty="0"/>
              <a:t>, finally, the liver will become cirrhosis</a:t>
            </a:r>
            <a:r>
              <a:rPr lang="en-US" altLang="zh-TW" sz="2800" dirty="0" smtClean="0"/>
              <a:t> which then leads to liver cancer</a:t>
            </a:r>
          </a:p>
          <a:p>
            <a:r>
              <a:rPr lang="en-US" altLang="zh-TW" sz="2800" dirty="0" smtClean="0"/>
              <a:t>Liver cancer </a:t>
            </a:r>
            <a:r>
              <a:rPr lang="en-US" altLang="zh-TW" sz="2800" dirty="0"/>
              <a:t>is the 5th highest death number of cancer and also the 6th highest new cases of </a:t>
            </a:r>
            <a:r>
              <a:rPr lang="en-US" altLang="zh-TW" sz="2800" dirty="0" smtClean="0"/>
              <a:t>cancer among </a:t>
            </a:r>
            <a:r>
              <a:rPr lang="en-US" altLang="zh-TW" sz="2800" dirty="0"/>
              <a:t>the world in 2018</a:t>
            </a:r>
            <a:endParaRPr lang="zh-TW" altLang="en-US" sz="2800" dirty="0"/>
          </a:p>
        </p:txBody>
      </p:sp>
    </p:spTree>
    <p:extLst>
      <p:ext uri="{BB962C8B-B14F-4D97-AF65-F5344CB8AC3E}">
        <p14:creationId xmlns:p14="http://schemas.microsoft.com/office/powerpoint/2010/main" val="320152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80373"/>
            <a:ext cx="10515600" cy="1325563"/>
          </a:xfrm>
        </p:spPr>
        <p:txBody>
          <a:bodyPr/>
          <a:lstStyle/>
          <a:p>
            <a:r>
              <a:rPr lang="sv-SE" dirty="0" smtClean="0"/>
              <a:t>Resnet18-Validation</a:t>
            </a:r>
            <a:endParaRPr lang="zh-TW" altLang="en-US" dirty="0"/>
          </a:p>
        </p:txBody>
      </p:sp>
      <p:pic>
        <p:nvPicPr>
          <p:cNvPr id="4" name="內容版面配置區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9880" t="7601" r="9398" b="8029"/>
          <a:stretch/>
        </p:blipFill>
        <p:spPr>
          <a:xfrm>
            <a:off x="2101755" y="1805936"/>
            <a:ext cx="8413845" cy="5052064"/>
          </a:xfrm>
        </p:spPr>
      </p:pic>
    </p:spTree>
    <p:extLst>
      <p:ext uri="{BB962C8B-B14F-4D97-AF65-F5344CB8AC3E}">
        <p14:creationId xmlns:p14="http://schemas.microsoft.com/office/powerpoint/2010/main" val="733334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97696"/>
            <a:ext cx="10515600" cy="1325563"/>
          </a:xfrm>
        </p:spPr>
        <p:txBody>
          <a:bodyPr/>
          <a:lstStyle/>
          <a:p>
            <a:r>
              <a:rPr lang="sv-SE" dirty="0" smtClean="0"/>
              <a:t>Resnet18-ValidatioN</a:t>
            </a:r>
            <a:endParaRPr lang="zh-TW" altLang="en-US" dirty="0"/>
          </a:p>
        </p:txBody>
      </p:sp>
      <p:pic>
        <p:nvPicPr>
          <p:cNvPr id="5" name="內容版面配置區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0239" t="9482" r="9218" b="8029"/>
          <a:stretch/>
        </p:blipFill>
        <p:spPr>
          <a:xfrm>
            <a:off x="1958454" y="1823259"/>
            <a:ext cx="8557146" cy="5034741"/>
          </a:xfrm>
        </p:spPr>
      </p:pic>
    </p:spTree>
    <p:extLst>
      <p:ext uri="{BB962C8B-B14F-4D97-AF65-F5344CB8AC3E}">
        <p14:creationId xmlns:p14="http://schemas.microsoft.com/office/powerpoint/2010/main" val="21210860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99657"/>
            <a:ext cx="10515600" cy="1325563"/>
          </a:xfrm>
        </p:spPr>
        <p:txBody>
          <a:bodyPr/>
          <a:lstStyle/>
          <a:p>
            <a:r>
              <a:rPr lang="sv-SE" dirty="0" smtClean="0"/>
              <a:t>Resnet18-Validation</a:t>
            </a:r>
            <a:endParaRPr lang="zh-TW" alt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0452" t="9030" r="9505" b="7927"/>
          <a:stretch/>
        </p:blipFill>
        <p:spPr>
          <a:xfrm>
            <a:off x="1957754" y="1825765"/>
            <a:ext cx="8557846" cy="5100475"/>
          </a:xfrm>
        </p:spPr>
      </p:pic>
    </p:spTree>
    <p:extLst>
      <p:ext uri="{BB962C8B-B14F-4D97-AF65-F5344CB8AC3E}">
        <p14:creationId xmlns:p14="http://schemas.microsoft.com/office/powerpoint/2010/main" val="7004403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Deeper </a:t>
            </a:r>
            <a:r>
              <a:rPr lang="sv-SE" dirty="0" smtClean="0"/>
              <a:t>network – ResNET50/101</a:t>
            </a:r>
            <a:endParaRPr lang="sv-S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0554" y="1792936"/>
            <a:ext cx="8151446" cy="507177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998" y="3511462"/>
            <a:ext cx="2848373" cy="1257475"/>
          </a:xfrm>
          <a:prstGeom prst="rect">
            <a:avLst/>
          </a:prstGeom>
        </p:spPr>
      </p:pic>
    </p:spTree>
    <p:extLst>
      <p:ext uri="{BB962C8B-B14F-4D97-AF65-F5344CB8AC3E}">
        <p14:creationId xmlns:p14="http://schemas.microsoft.com/office/powerpoint/2010/main" val="6524583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Deeper </a:t>
            </a:r>
            <a:r>
              <a:rPr lang="sv-SE" dirty="0" smtClean="0"/>
              <a:t>network – InceptionV3</a:t>
            </a:r>
            <a:endParaRPr lang="sv-SE"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0555" y="1792936"/>
            <a:ext cx="8151446" cy="5070459"/>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930" y="3404111"/>
            <a:ext cx="2886478" cy="1848108"/>
          </a:xfrm>
          <a:prstGeom prst="rect">
            <a:avLst/>
          </a:prstGeom>
        </p:spPr>
      </p:pic>
    </p:spTree>
    <p:extLst>
      <p:ext uri="{BB962C8B-B14F-4D97-AF65-F5344CB8AC3E}">
        <p14:creationId xmlns:p14="http://schemas.microsoft.com/office/powerpoint/2010/main" val="29951733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Result</a:t>
            </a:r>
            <a:endParaRPr lang="sv-SE"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0629" t="9222" r="9647" b="8479"/>
          <a:stretch/>
        </p:blipFill>
        <p:spPr>
          <a:xfrm>
            <a:off x="1824526" y="1792936"/>
            <a:ext cx="8540865" cy="5065064"/>
          </a:xfrm>
        </p:spPr>
      </p:pic>
    </p:spTree>
    <p:extLst>
      <p:ext uri="{BB962C8B-B14F-4D97-AF65-F5344CB8AC3E}">
        <p14:creationId xmlns:p14="http://schemas.microsoft.com/office/powerpoint/2010/main" val="15140468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Generalizability</a:t>
            </a:r>
            <a:endParaRPr lang="sv-SE"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0416" t="9037" r="9433" b="8107"/>
          <a:stretch/>
        </p:blipFill>
        <p:spPr>
          <a:xfrm>
            <a:off x="1830537" y="1792936"/>
            <a:ext cx="8528844" cy="5065064"/>
          </a:xfrm>
        </p:spPr>
      </p:pic>
    </p:spTree>
    <p:extLst>
      <p:ext uri="{BB962C8B-B14F-4D97-AF65-F5344CB8AC3E}">
        <p14:creationId xmlns:p14="http://schemas.microsoft.com/office/powerpoint/2010/main" val="13544100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Excution time</a:t>
            </a:r>
            <a:endParaRPr lang="sv-SE" dirty="0"/>
          </a:p>
        </p:txBody>
      </p:sp>
      <p:pic>
        <p:nvPicPr>
          <p:cNvPr id="4" name="內容版面配置區 3"/>
          <p:cNvPicPr>
            <a:picLocks noGrp="1" noChangeAspect="1"/>
          </p:cNvPicPr>
          <p:nvPr>
            <p:ph idx="1"/>
          </p:nvPr>
        </p:nvPicPr>
        <p:blipFill>
          <a:blip r:embed="rId3"/>
          <a:stretch>
            <a:fillRect/>
          </a:stretch>
        </p:blipFill>
        <p:spPr>
          <a:xfrm>
            <a:off x="2006221" y="1792936"/>
            <a:ext cx="7990831" cy="5067798"/>
          </a:xfrm>
          <a:prstGeom prst="rect">
            <a:avLst/>
          </a:prstGeom>
        </p:spPr>
      </p:pic>
    </p:spTree>
    <p:extLst>
      <p:ext uri="{BB962C8B-B14F-4D97-AF65-F5344CB8AC3E}">
        <p14:creationId xmlns:p14="http://schemas.microsoft.com/office/powerpoint/2010/main" val="11516125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Conclusion</a:t>
            </a:r>
            <a:endParaRPr lang="sv-SE" dirty="0"/>
          </a:p>
        </p:txBody>
      </p:sp>
    </p:spTree>
    <p:extLst>
      <p:ext uri="{BB962C8B-B14F-4D97-AF65-F5344CB8AC3E}">
        <p14:creationId xmlns:p14="http://schemas.microsoft.com/office/powerpoint/2010/main" val="10188793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Conclusion</a:t>
            </a:r>
            <a:endParaRPr lang="sv-SE" dirty="0"/>
          </a:p>
        </p:txBody>
      </p:sp>
      <p:sp>
        <p:nvSpPr>
          <p:cNvPr id="3" name="Content Placeholder 2"/>
          <p:cNvSpPr>
            <a:spLocks noGrp="1"/>
          </p:cNvSpPr>
          <p:nvPr>
            <p:ph idx="1"/>
          </p:nvPr>
        </p:nvSpPr>
        <p:spPr>
          <a:xfrm>
            <a:off x="1202919" y="2011679"/>
            <a:ext cx="10066866" cy="4689371"/>
          </a:xfrm>
        </p:spPr>
        <p:txBody>
          <a:bodyPr/>
          <a:lstStyle/>
          <a:p>
            <a:r>
              <a:rPr lang="sv-SE" sz="2400" dirty="0" smtClean="0"/>
              <a:t>Both the  traditional model with manual feature extraction and deep learning model performance better than our baseline(AUC=0.76) </a:t>
            </a:r>
          </a:p>
          <a:p>
            <a:r>
              <a:rPr lang="sv-SE" sz="2400" dirty="0" smtClean="0"/>
              <a:t>DL model is less interpretable. It doesn’t like the traditional model, we know the exact features the model looking at</a:t>
            </a:r>
          </a:p>
          <a:p>
            <a:r>
              <a:rPr lang="sv-SE" sz="2400" dirty="0" smtClean="0"/>
              <a:t>For both models, a liver mask is necessary.</a:t>
            </a:r>
          </a:p>
          <a:p>
            <a:r>
              <a:rPr lang="en-US" altLang="zh-TW" sz="2400" dirty="0"/>
              <a:t>Compared to traditional methods, deep learning methods don't actually take more time </a:t>
            </a:r>
            <a:r>
              <a:rPr lang="en-US" altLang="zh-TW" sz="2400" dirty="0" smtClean="0"/>
              <a:t>starting from data preparation to test</a:t>
            </a:r>
            <a:r>
              <a:rPr lang="en-US" altLang="zh-TW" sz="2400" dirty="0"/>
              <a:t>, </a:t>
            </a:r>
            <a:r>
              <a:rPr lang="en-US" altLang="zh-TW" sz="2400" dirty="0" smtClean="0"/>
              <a:t>which may differ from </a:t>
            </a:r>
            <a:r>
              <a:rPr lang="en-US" altLang="zh-TW" sz="2400" dirty="0"/>
              <a:t>everyone's assumptions</a:t>
            </a:r>
            <a:r>
              <a:rPr lang="en-US" altLang="zh-TW" sz="2400" dirty="0" smtClean="0"/>
              <a:t>.</a:t>
            </a:r>
          </a:p>
          <a:p>
            <a:r>
              <a:rPr lang="sv-SE" sz="2400" dirty="0" smtClean="0"/>
              <a:t>Both of them works only on 1.5T MRI image, </a:t>
            </a:r>
            <a:r>
              <a:rPr lang="sv-SE" sz="2400" b="1" dirty="0" smtClean="0"/>
              <a:t>or even only on the image from the same machine</a:t>
            </a:r>
            <a:r>
              <a:rPr lang="sv-SE" sz="2400" dirty="0" smtClean="0"/>
              <a:t> which I can’t confirm(since I don’t have another 1.5T MRI image set from a different manufacturer/machine)</a:t>
            </a:r>
          </a:p>
          <a:p>
            <a:pPr marL="0" indent="0">
              <a:buNone/>
            </a:pPr>
            <a:endParaRPr lang="sv-SE" dirty="0"/>
          </a:p>
        </p:txBody>
      </p:sp>
    </p:spTree>
    <p:extLst>
      <p:ext uri="{BB962C8B-B14F-4D97-AF65-F5344CB8AC3E}">
        <p14:creationId xmlns:p14="http://schemas.microsoft.com/office/powerpoint/2010/main" val="30911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009" y="2208879"/>
            <a:ext cx="10515600" cy="1676400"/>
          </a:xfrm>
        </p:spPr>
        <p:txBody>
          <a:bodyPr/>
          <a:lstStyle/>
          <a:p>
            <a:r>
              <a:rPr lang="sv-SE" dirty="0" smtClean="0"/>
              <a:t>Motivation</a:t>
            </a:r>
            <a:endParaRPr lang="sv-SE" dirty="0"/>
          </a:p>
        </p:txBody>
      </p:sp>
    </p:spTree>
    <p:extLst>
      <p:ext uri="{BB962C8B-B14F-4D97-AF65-F5344CB8AC3E}">
        <p14:creationId xmlns:p14="http://schemas.microsoft.com/office/powerpoint/2010/main" val="22077770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Future works</a:t>
            </a:r>
            <a:endParaRPr lang="sv-SE" dirty="0"/>
          </a:p>
        </p:txBody>
      </p:sp>
      <p:sp>
        <p:nvSpPr>
          <p:cNvPr id="3" name="Content Placeholder 2"/>
          <p:cNvSpPr>
            <a:spLocks noGrp="1"/>
          </p:cNvSpPr>
          <p:nvPr>
            <p:ph idx="1"/>
          </p:nvPr>
        </p:nvSpPr>
        <p:spPr>
          <a:xfrm>
            <a:off x="1202919" y="2011680"/>
            <a:ext cx="10809328" cy="4846320"/>
          </a:xfrm>
        </p:spPr>
        <p:txBody>
          <a:bodyPr/>
          <a:lstStyle/>
          <a:p>
            <a:r>
              <a:rPr lang="sv-SE" sz="2400" dirty="0" smtClean="0"/>
              <a:t>Try more models, more fine-tune and maybe more image augmentation</a:t>
            </a:r>
          </a:p>
          <a:p>
            <a:r>
              <a:rPr lang="sv-SE" sz="2400" dirty="0" smtClean="0"/>
              <a:t>For the traditional method, there’re also lots of different features can be extracted which might improve the model furthermore.</a:t>
            </a:r>
          </a:p>
          <a:p>
            <a:r>
              <a:rPr lang="sv-SE" sz="2400" dirty="0" smtClean="0"/>
              <a:t>Interpret how the DL model makes  the decision(investigate what model is ’looking at’)</a:t>
            </a:r>
          </a:p>
          <a:p>
            <a:pPr lvl="1"/>
            <a:r>
              <a:rPr lang="sv-SE" sz="2400" dirty="0" smtClean="0"/>
              <a:t>Techniques like GRAD-CAM might be helpful</a:t>
            </a:r>
          </a:p>
          <a:p>
            <a:r>
              <a:rPr lang="sv-SE" sz="2400" dirty="0" smtClean="0"/>
              <a:t>Might try to develop a method that does not need a liver mask</a:t>
            </a:r>
          </a:p>
          <a:p>
            <a:r>
              <a:rPr lang="sv-SE" sz="2400" dirty="0" smtClean="0"/>
              <a:t>For DL model, should  test on smaller area threshold</a:t>
            </a:r>
          </a:p>
          <a:p>
            <a:r>
              <a:rPr lang="sv-SE" altLang="zh-TW" sz="2400" dirty="0"/>
              <a:t>Collect more data, test and train the model with a more robust way</a:t>
            </a:r>
          </a:p>
          <a:p>
            <a:pPr lvl="1"/>
            <a:r>
              <a:rPr lang="sv-SE" altLang="zh-TW" sz="2200" dirty="0" smtClean="0"/>
              <a:t>Frankly, the </a:t>
            </a:r>
            <a:r>
              <a:rPr lang="sv-SE" altLang="zh-TW" sz="2200" dirty="0"/>
              <a:t>test set is too small now, the credibility of the performance might be low</a:t>
            </a:r>
          </a:p>
          <a:p>
            <a:endParaRPr lang="sv-SE" sz="2400" dirty="0" smtClean="0"/>
          </a:p>
          <a:p>
            <a:endParaRPr lang="sv-SE" dirty="0" smtClean="0"/>
          </a:p>
          <a:p>
            <a:endParaRPr lang="sv-SE" dirty="0" smtClean="0"/>
          </a:p>
        </p:txBody>
      </p:sp>
    </p:spTree>
    <p:extLst>
      <p:ext uri="{BB962C8B-B14F-4D97-AF65-F5344CB8AC3E}">
        <p14:creationId xmlns:p14="http://schemas.microsoft.com/office/powerpoint/2010/main" val="244054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arn(inVertical)">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Thanks</a:t>
            </a:r>
            <a:endParaRPr lang="zh-TW" altLang="en-US" dirty="0"/>
          </a:p>
        </p:txBody>
      </p:sp>
    </p:spTree>
    <p:extLst>
      <p:ext uri="{BB962C8B-B14F-4D97-AF65-F5344CB8AC3E}">
        <p14:creationId xmlns:p14="http://schemas.microsoft.com/office/powerpoint/2010/main" val="10446895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Appendix</a:t>
            </a:r>
            <a:endParaRPr lang="sv-SE" dirty="0"/>
          </a:p>
        </p:txBody>
      </p:sp>
    </p:spTree>
    <p:extLst>
      <p:ext uri="{BB962C8B-B14F-4D97-AF65-F5344CB8AC3E}">
        <p14:creationId xmlns:p14="http://schemas.microsoft.com/office/powerpoint/2010/main" val="17657358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smtClean="0"/>
              <a:t>APPENDIX A – GLRLM rotate implement</a:t>
            </a:r>
            <a:endParaRPr lang="zh-TW" altLang="en-US" dirty="0"/>
          </a:p>
        </p:txBody>
      </p:sp>
      <p:sp>
        <p:nvSpPr>
          <p:cNvPr id="3" name="內容版面配置區 2"/>
          <p:cNvSpPr>
            <a:spLocks noGrp="1"/>
          </p:cNvSpPr>
          <p:nvPr>
            <p:ph idx="1"/>
          </p:nvPr>
        </p:nvSpPr>
        <p:spPr>
          <a:xfrm>
            <a:off x="1202919" y="2011680"/>
            <a:ext cx="9784080" cy="4846320"/>
          </a:xfrm>
        </p:spPr>
        <p:txBody>
          <a:bodyPr>
            <a:normAutofit/>
          </a:bodyPr>
          <a:lstStyle/>
          <a:p>
            <a:r>
              <a:rPr lang="en-US" altLang="zh-TW" dirty="0"/>
              <a:t>GLCM(Distance=1, </a:t>
            </a:r>
            <a:r>
              <a:rPr lang="en-US" altLang="zh-TW" dirty="0" smtClean="0"/>
              <a:t>Degree=0,45,90,135, Window</a:t>
            </a:r>
            <a:r>
              <a:rPr lang="zh-TW" altLang="en-US" dirty="0" smtClean="0"/>
              <a:t> </a:t>
            </a:r>
            <a:r>
              <a:rPr lang="en-US" altLang="zh-TW" dirty="0" smtClean="0"/>
              <a:t>size = 15). Using </a:t>
            </a:r>
            <a:r>
              <a:rPr lang="en-US" altLang="zh-TW" dirty="0"/>
              <a:t>Matlab build in API</a:t>
            </a:r>
          </a:p>
          <a:p>
            <a:r>
              <a:rPr lang="en-US" altLang="zh-TW" dirty="0" smtClean="0"/>
              <a:t>GLRLM(Distance=1</a:t>
            </a:r>
            <a:r>
              <a:rPr lang="en-US" altLang="zh-TW" dirty="0"/>
              <a:t>, </a:t>
            </a:r>
            <a:r>
              <a:rPr lang="en-US" altLang="zh-TW" dirty="0" smtClean="0"/>
              <a:t>Degree=0,45,90,135</a:t>
            </a:r>
            <a:r>
              <a:rPr lang="en-US" altLang="zh-TW" dirty="0"/>
              <a:t> , Window</a:t>
            </a:r>
            <a:r>
              <a:rPr lang="zh-TW" altLang="en-US" dirty="0"/>
              <a:t> </a:t>
            </a:r>
            <a:r>
              <a:rPr lang="en-US" altLang="zh-TW" dirty="0"/>
              <a:t>size = 15</a:t>
            </a:r>
            <a:r>
              <a:rPr lang="en-US" altLang="zh-TW" dirty="0" smtClean="0"/>
              <a:t>). Self-implement</a:t>
            </a:r>
            <a:r>
              <a:rPr lang="en-US" altLang="zh-TW" dirty="0"/>
              <a:t>; for degree 45,135, using </a:t>
            </a:r>
            <a:r>
              <a:rPr lang="en-US" altLang="zh-TW" b="1" u="sng" dirty="0"/>
              <a:t>ZigZag</a:t>
            </a:r>
            <a:r>
              <a:rPr lang="en-US" altLang="zh-TW" dirty="0"/>
              <a:t> to </a:t>
            </a:r>
            <a:r>
              <a:rPr lang="en-US" altLang="zh-TW" dirty="0" smtClean="0"/>
              <a:t>generate sets </a:t>
            </a:r>
            <a:r>
              <a:rPr lang="en-US" altLang="zh-TW" dirty="0"/>
              <a:t>of </a:t>
            </a:r>
            <a:r>
              <a:rPr lang="en-US" altLang="zh-TW" dirty="0" smtClean="0"/>
              <a:t>diagonal numbers</a:t>
            </a:r>
          </a:p>
          <a:p>
            <a:r>
              <a:rPr lang="en-US" altLang="zh-TW" dirty="0" smtClean="0"/>
              <a:t>Problem with Matlab rotate API: </a:t>
            </a:r>
          </a:p>
          <a:p>
            <a:endParaRPr lang="en-US" altLang="zh-TW" dirty="0"/>
          </a:p>
          <a:p>
            <a:endParaRPr lang="en-US" altLang="zh-TW" dirty="0" smtClean="0"/>
          </a:p>
          <a:p>
            <a:endParaRPr lang="en-US" altLang="zh-TW" dirty="0"/>
          </a:p>
          <a:p>
            <a:endParaRPr lang="en-US" altLang="zh-TW" dirty="0" smtClean="0"/>
          </a:p>
          <a:p>
            <a:pPr marL="0" indent="0">
              <a:buNone/>
            </a:pPr>
            <a:r>
              <a:rPr lang="en-US" altLang="zh-TW" dirty="0" err="1" smtClean="0"/>
              <a:t>ZigZag</a:t>
            </a:r>
            <a:r>
              <a:rPr lang="en-US" altLang="zh-TW" dirty="0" smtClean="0"/>
              <a:t>:</a:t>
            </a:r>
          </a:p>
          <a:p>
            <a:endParaRPr lang="en-US" altLang="zh-TW" dirty="0"/>
          </a:p>
          <a:p>
            <a:endParaRPr lang="en-US" altLang="zh-TW" dirty="0" smtClean="0"/>
          </a:p>
          <a:p>
            <a:endParaRPr lang="en-US" altLang="zh-TW" dirty="0"/>
          </a:p>
          <a:p>
            <a:endParaRPr lang="en-US" altLang="zh-TW" dirty="0" smtClean="0"/>
          </a:p>
          <a:p>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503" y="6203269"/>
            <a:ext cx="7068536" cy="466790"/>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2931" y="3645539"/>
            <a:ext cx="3458058" cy="2476846"/>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3503" y="3969435"/>
            <a:ext cx="2191056" cy="1829055"/>
          </a:xfrm>
          <a:prstGeom prst="rect">
            <a:avLst/>
          </a:prstGeom>
        </p:spPr>
      </p:pic>
    </p:spTree>
    <p:extLst>
      <p:ext uri="{BB962C8B-B14F-4D97-AF65-F5344CB8AC3E}">
        <p14:creationId xmlns:p14="http://schemas.microsoft.com/office/powerpoint/2010/main" val="221093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02919" y="284176"/>
            <a:ext cx="10770250" cy="1508760"/>
          </a:xfrm>
        </p:spPr>
        <p:txBody>
          <a:bodyPr/>
          <a:lstStyle/>
          <a:p>
            <a:r>
              <a:rPr lang="en-US" altLang="zh-TW" dirty="0"/>
              <a:t>APPENDIX </a:t>
            </a:r>
            <a:r>
              <a:rPr lang="en-US" altLang="zh-TW" dirty="0" smtClean="0"/>
              <a:t>B </a:t>
            </a:r>
            <a:r>
              <a:rPr lang="en-US" altLang="zh-TW" dirty="0"/>
              <a:t>– </a:t>
            </a:r>
            <a:r>
              <a:rPr lang="en-US" altLang="zh-TW" dirty="0" smtClean="0"/>
              <a:t>Own rfi feature selection</a:t>
            </a:r>
            <a:endParaRPr lang="zh-TW" altLang="en-US" dirty="0"/>
          </a:p>
        </p:txBody>
      </p:sp>
      <p:sp>
        <p:nvSpPr>
          <p:cNvPr id="3" name="內容版面配置區 2"/>
          <p:cNvSpPr>
            <a:spLocks noGrp="1"/>
          </p:cNvSpPr>
          <p:nvPr>
            <p:ph idx="1"/>
          </p:nvPr>
        </p:nvSpPr>
        <p:spPr>
          <a:xfrm>
            <a:off x="1202919" y="2011679"/>
            <a:ext cx="5654805" cy="4703019"/>
          </a:xfrm>
        </p:spPr>
        <p:txBody>
          <a:bodyPr>
            <a:normAutofit/>
          </a:bodyPr>
          <a:lstStyle/>
          <a:p>
            <a:r>
              <a:rPr lang="en-US" altLang="zh-TW" sz="2800" dirty="0" smtClean="0"/>
              <a:t>Did not using univariate analysis</a:t>
            </a:r>
          </a:p>
          <a:p>
            <a:pPr marL="0" indent="0">
              <a:buNone/>
            </a:pPr>
            <a:r>
              <a:rPr lang="en-US" altLang="zh-TW" sz="2000" dirty="0" smtClean="0"/>
              <a:t>(concordance correlation coefficient between two consecutive image sections</a:t>
            </a:r>
          </a:p>
          <a:p>
            <a:pPr marL="0" indent="0">
              <a:buNone/>
            </a:pPr>
            <a:r>
              <a:rPr lang="en-US" altLang="zh-TW" sz="1600" dirty="0">
                <a:hlinkClick r:id="rId3"/>
              </a:rPr>
              <a:t>https://</a:t>
            </a:r>
            <a:r>
              <a:rPr lang="en-US" altLang="zh-TW" sz="1600" dirty="0" smtClean="0">
                <a:hlinkClick r:id="rId3"/>
              </a:rPr>
              <a:t>stats.stackexchange.com/questions/239576/danger-of-univariate-analysis-before-multiple-regression</a:t>
            </a:r>
            <a:r>
              <a:rPr lang="en-US" altLang="zh-TW" sz="2000" dirty="0" smtClean="0"/>
              <a:t> )</a:t>
            </a:r>
          </a:p>
          <a:p>
            <a:r>
              <a:rPr lang="en-US" altLang="zh-TW" sz="2800" dirty="0" smtClean="0"/>
              <a:t>Kendall </a:t>
            </a:r>
            <a:r>
              <a:rPr lang="en-US" altLang="zh-TW" sz="2800" dirty="0"/>
              <a:t>correlation </a:t>
            </a:r>
            <a:r>
              <a:rPr lang="en-US" altLang="zh-TW" sz="2800" dirty="0" smtClean="0"/>
              <a:t>coefficient</a:t>
            </a:r>
          </a:p>
          <a:p>
            <a:r>
              <a:rPr lang="en-US" altLang="zh-TW" sz="2800" dirty="0" smtClean="0"/>
              <a:t>Choose the feature with value &gt; 0.2</a:t>
            </a:r>
          </a:p>
          <a:p>
            <a:pPr marL="0" indent="0">
              <a:buNone/>
            </a:pPr>
            <a:r>
              <a:rPr lang="en-US" altLang="zh-TW" sz="2000" dirty="0" smtClean="0"/>
              <a:t>blue </a:t>
            </a:r>
            <a:r>
              <a:rPr lang="en-US" altLang="zh-TW" sz="2000" dirty="0"/>
              <a:t>arrow: features used in the </a:t>
            </a:r>
            <a:r>
              <a:rPr lang="en-US" altLang="zh-TW" sz="2000" dirty="0" smtClean="0"/>
              <a:t>paper</a:t>
            </a:r>
          </a:p>
          <a:p>
            <a:pPr marL="0" indent="0">
              <a:buNone/>
            </a:pPr>
            <a:r>
              <a:rPr lang="en-US" altLang="zh-TW" sz="2000" dirty="0" smtClean="0"/>
              <a:t>Red box : features being selected  out </a:t>
            </a:r>
          </a:p>
          <a:p>
            <a:pPr marL="0" indent="0">
              <a:buNone/>
            </a:pPr>
            <a:endParaRPr lang="zh-TW" altLang="en-US" sz="2000" dirty="0"/>
          </a:p>
        </p:txBody>
      </p:sp>
      <p:pic>
        <p:nvPicPr>
          <p:cNvPr id="4" name="圖片 3"/>
          <p:cNvPicPr>
            <a:picLocks noChangeAspect="1"/>
          </p:cNvPicPr>
          <p:nvPr/>
        </p:nvPicPr>
        <p:blipFill rotWithShape="1">
          <a:blip r:embed="rId4">
            <a:extLst>
              <a:ext uri="{28A0092B-C50C-407E-A947-70E740481C1C}">
                <a14:useLocalDpi xmlns:a14="http://schemas.microsoft.com/office/drawing/2010/main" val="0"/>
              </a:ext>
            </a:extLst>
          </a:blip>
          <a:srcRect t="7053"/>
          <a:stretch/>
        </p:blipFill>
        <p:spPr>
          <a:xfrm>
            <a:off x="6857724" y="1637731"/>
            <a:ext cx="5334276" cy="5220269"/>
          </a:xfrm>
          <a:prstGeom prst="rect">
            <a:avLst/>
          </a:prstGeom>
        </p:spPr>
      </p:pic>
    </p:spTree>
    <p:extLst>
      <p:ext uri="{BB962C8B-B14F-4D97-AF65-F5344CB8AC3E}">
        <p14:creationId xmlns:p14="http://schemas.microsoft.com/office/powerpoint/2010/main" val="42571272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Detail </a:t>
            </a:r>
            <a:r>
              <a:rPr lang="en-US" altLang="zh-TW" dirty="0" smtClean="0"/>
              <a:t>C </a:t>
            </a:r>
            <a:r>
              <a:rPr lang="en-US" altLang="zh-TW" dirty="0"/>
              <a:t>– </a:t>
            </a:r>
            <a:r>
              <a:rPr lang="en-US" altLang="zh-TW" dirty="0" smtClean="0"/>
              <a:t>NLE</a:t>
            </a:r>
            <a:endParaRPr lang="zh-TW" altLang="en-US" dirty="0"/>
          </a:p>
        </p:txBody>
      </p:sp>
      <p:sp>
        <p:nvSpPr>
          <p:cNvPr id="3" name="內容版面配置區 2"/>
          <p:cNvSpPr>
            <a:spLocks noGrp="1"/>
          </p:cNvSpPr>
          <p:nvPr>
            <p:ph idx="1"/>
          </p:nvPr>
        </p:nvSpPr>
        <p:spPr/>
        <p:txBody>
          <a:bodyPr/>
          <a:lstStyle/>
          <a:p>
            <a:r>
              <a:rPr lang="en-US" altLang="zh-TW" dirty="0" smtClean="0"/>
              <a:t>As baseline as our further research</a:t>
            </a:r>
          </a:p>
          <a:p>
            <a:r>
              <a:rPr lang="en-US" altLang="zh-TW" dirty="0" smtClean="0"/>
              <a:t> From</a:t>
            </a:r>
            <a:endParaRPr lang="zh-TW" altLang="en-US" dirty="0"/>
          </a:p>
        </p:txBody>
      </p:sp>
      <p:pic>
        <p:nvPicPr>
          <p:cNvPr id="4" name="圖片 3"/>
          <p:cNvPicPr>
            <a:picLocks noChangeAspect="1"/>
          </p:cNvPicPr>
          <p:nvPr/>
        </p:nvPicPr>
        <p:blipFill>
          <a:blip r:embed="rId3"/>
          <a:stretch>
            <a:fillRect/>
          </a:stretch>
        </p:blipFill>
        <p:spPr>
          <a:xfrm>
            <a:off x="2301923" y="2586535"/>
            <a:ext cx="7924800" cy="3752850"/>
          </a:xfrm>
          <a:prstGeom prst="rect">
            <a:avLst/>
          </a:prstGeom>
        </p:spPr>
      </p:pic>
    </p:spTree>
    <p:extLst>
      <p:ext uri="{BB962C8B-B14F-4D97-AF65-F5344CB8AC3E}">
        <p14:creationId xmlns:p14="http://schemas.microsoft.com/office/powerpoint/2010/main" val="13083468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APPENDIX C – NLE</a:t>
            </a:r>
            <a:endParaRPr lang="zh-TW" altLang="en-US" dirty="0"/>
          </a:p>
        </p:txBody>
      </p:sp>
      <p:pic>
        <p:nvPicPr>
          <p:cNvPr id="5" name="內容版面配置區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11769" y="1792936"/>
            <a:ext cx="5883315" cy="4394100"/>
          </a:xfrm>
        </p:spPr>
      </p:pic>
      <p:pic>
        <p:nvPicPr>
          <p:cNvPr id="6" name="內容版面配置區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5084" y="1829540"/>
            <a:ext cx="5623961" cy="5028460"/>
          </a:xfrm>
        </p:spPr>
      </p:pic>
    </p:spTree>
    <p:extLst>
      <p:ext uri="{BB962C8B-B14F-4D97-AF65-F5344CB8AC3E}">
        <p14:creationId xmlns:p14="http://schemas.microsoft.com/office/powerpoint/2010/main" val="36430427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APPENDIX C – NLE</a:t>
            </a:r>
            <a:endParaRPr lang="zh-TW" altLang="en-US" dirty="0"/>
          </a:p>
        </p:txBody>
      </p:sp>
      <p:pic>
        <p:nvPicPr>
          <p:cNvPr id="7" name="內容版面配置區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792936"/>
            <a:ext cx="5865041" cy="4380452"/>
          </a:xfrm>
        </p:spPr>
      </p:pic>
      <p:pic>
        <p:nvPicPr>
          <p:cNvPr id="10" name="內容版面配置區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17579" y="1792937"/>
            <a:ext cx="5472339" cy="5065064"/>
          </a:xfrm>
        </p:spPr>
      </p:pic>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0626" y="2497254"/>
            <a:ext cx="6711374" cy="4000237"/>
          </a:xfrm>
          <a:prstGeom prst="rect">
            <a:avLst/>
          </a:prstGeom>
        </p:spPr>
      </p:pic>
      <p:sp>
        <p:nvSpPr>
          <p:cNvPr id="12" name="矩形 11"/>
          <p:cNvSpPr/>
          <p:nvPr/>
        </p:nvSpPr>
        <p:spPr>
          <a:xfrm>
            <a:off x="9580728" y="5158854"/>
            <a:ext cx="777923" cy="2866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p:cNvPicPr>
            <a:picLocks noChangeAspect="1"/>
          </p:cNvPicPr>
          <p:nvPr/>
        </p:nvPicPr>
        <p:blipFill>
          <a:blip r:embed="rId5"/>
          <a:stretch>
            <a:fillRect/>
          </a:stretch>
        </p:blipFill>
        <p:spPr>
          <a:xfrm>
            <a:off x="1944173" y="2583764"/>
            <a:ext cx="2321241" cy="3126151"/>
          </a:xfrm>
          <a:prstGeom prst="rect">
            <a:avLst/>
          </a:prstGeom>
        </p:spPr>
      </p:pic>
    </p:spTree>
    <p:extLst>
      <p:ext uri="{BB962C8B-B14F-4D97-AF65-F5344CB8AC3E}">
        <p14:creationId xmlns:p14="http://schemas.microsoft.com/office/powerpoint/2010/main" val="12006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81817" y="284176"/>
            <a:ext cx="11115601" cy="1508760"/>
          </a:xfrm>
        </p:spPr>
        <p:txBody>
          <a:bodyPr>
            <a:normAutofit/>
          </a:bodyPr>
          <a:lstStyle/>
          <a:p>
            <a:r>
              <a:rPr lang="en-US" altLang="zh-TW" dirty="0"/>
              <a:t>APPENDIX D – </a:t>
            </a:r>
            <a:r>
              <a:rPr lang="en-US" altLang="zh-TW" dirty="0" smtClean="0"/>
              <a:t>Improvement, our own “RFI”</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Implement the same procedure of the paper on our own data </a:t>
            </a:r>
            <a:endParaRPr lang="zh-TW" altLang="en-US" sz="2800" dirty="0"/>
          </a:p>
        </p:txBody>
      </p:sp>
      <p:pic>
        <p:nvPicPr>
          <p:cNvPr id="4" name="圖片 3"/>
          <p:cNvPicPr>
            <a:picLocks noChangeAspect="1"/>
          </p:cNvPicPr>
          <p:nvPr/>
        </p:nvPicPr>
        <p:blipFill>
          <a:blip r:embed="rId3"/>
          <a:stretch>
            <a:fillRect/>
          </a:stretch>
        </p:blipFill>
        <p:spPr>
          <a:xfrm>
            <a:off x="3023090" y="2595677"/>
            <a:ext cx="6143737" cy="3603094"/>
          </a:xfrm>
          <a:prstGeom prst="rect">
            <a:avLst/>
          </a:prstGeom>
        </p:spPr>
      </p:pic>
      <p:pic>
        <p:nvPicPr>
          <p:cNvPr id="5" name="圖片 4"/>
          <p:cNvPicPr>
            <a:picLocks noChangeAspect="1"/>
          </p:cNvPicPr>
          <p:nvPr/>
        </p:nvPicPr>
        <p:blipFill>
          <a:blip r:embed="rId4"/>
          <a:stretch>
            <a:fillRect/>
          </a:stretch>
        </p:blipFill>
        <p:spPr>
          <a:xfrm>
            <a:off x="7053662" y="3204806"/>
            <a:ext cx="4226329" cy="1803921"/>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6" y="1919970"/>
            <a:ext cx="6611587" cy="4938029"/>
          </a:xfrm>
          <a:prstGeom prst="rect">
            <a:avLst/>
          </a:prstGeom>
        </p:spPr>
      </p:pic>
    </p:spTree>
    <p:extLst>
      <p:ext uri="{BB962C8B-B14F-4D97-AF65-F5344CB8AC3E}">
        <p14:creationId xmlns:p14="http://schemas.microsoft.com/office/powerpoint/2010/main" val="19684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56492" y="284176"/>
            <a:ext cx="11535507" cy="1508760"/>
          </a:xfrm>
        </p:spPr>
        <p:txBody>
          <a:bodyPr/>
          <a:lstStyle/>
          <a:p>
            <a:r>
              <a:rPr lang="en-US" altLang="zh-TW" dirty="0"/>
              <a:t>APPENDIX </a:t>
            </a:r>
            <a:r>
              <a:rPr lang="en-US" altLang="zh-TW" dirty="0" smtClean="0"/>
              <a:t>D </a:t>
            </a:r>
            <a:r>
              <a:rPr lang="en-US" altLang="zh-TW" dirty="0"/>
              <a:t>– </a:t>
            </a:r>
            <a:r>
              <a:rPr lang="en-US" altLang="zh-TW" dirty="0" smtClean="0"/>
              <a:t>Improve RFI with augment data</a:t>
            </a:r>
            <a:endParaRPr lang="zh-TW" altLang="en-US" dirty="0"/>
          </a:p>
        </p:txBody>
      </p:sp>
      <p:pic>
        <p:nvPicPr>
          <p:cNvPr id="5" name="內容版面配置區 4"/>
          <p:cNvPicPr>
            <a:picLocks noGrp="1" noChangeAspect="1"/>
          </p:cNvPicPr>
          <p:nvPr>
            <p:ph idx="1"/>
          </p:nvPr>
        </p:nvPicPr>
        <p:blipFill rotWithShape="1">
          <a:blip r:embed="rId2"/>
          <a:srcRect b="46750"/>
          <a:stretch/>
        </p:blipFill>
        <p:spPr>
          <a:xfrm>
            <a:off x="6844078" y="3157609"/>
            <a:ext cx="5060177" cy="1138346"/>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94750"/>
            <a:ext cx="6779247" cy="5063250"/>
          </a:xfrm>
          <a:prstGeom prst="rect">
            <a:avLst/>
          </a:prstGeom>
        </p:spPr>
      </p:pic>
      <p:pic>
        <p:nvPicPr>
          <p:cNvPr id="7" name="圖片 6"/>
          <p:cNvPicPr>
            <a:picLocks noChangeAspect="1"/>
          </p:cNvPicPr>
          <p:nvPr/>
        </p:nvPicPr>
        <p:blipFill>
          <a:blip r:embed="rId4"/>
          <a:stretch>
            <a:fillRect/>
          </a:stretch>
        </p:blipFill>
        <p:spPr>
          <a:xfrm>
            <a:off x="7573583" y="5295331"/>
            <a:ext cx="2886075" cy="1381125"/>
          </a:xfrm>
          <a:prstGeom prst="rect">
            <a:avLst/>
          </a:prstGeom>
        </p:spPr>
      </p:pic>
    </p:spTree>
    <p:extLst>
      <p:ext uri="{BB962C8B-B14F-4D97-AF65-F5344CB8AC3E}">
        <p14:creationId xmlns:p14="http://schemas.microsoft.com/office/powerpoint/2010/main" val="742505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Motivation</a:t>
            </a:r>
            <a:endParaRPr lang="zh-TW" altLang="en-US" dirty="0"/>
          </a:p>
        </p:txBody>
      </p:sp>
      <p:pic>
        <p:nvPicPr>
          <p:cNvPr id="4" name="內容版面配置區 3"/>
          <p:cNvPicPr>
            <a:picLocks noGrp="1" noChangeAspect="1"/>
          </p:cNvPicPr>
          <p:nvPr>
            <p:ph idx="1"/>
          </p:nvPr>
        </p:nvPicPr>
        <p:blipFill>
          <a:blip r:embed="rId3"/>
          <a:stretch>
            <a:fillRect/>
          </a:stretch>
        </p:blipFill>
        <p:spPr>
          <a:xfrm>
            <a:off x="1202919" y="1987269"/>
            <a:ext cx="9783763" cy="2071420"/>
          </a:xfrm>
          <a:prstGeom prst="rect">
            <a:avLst/>
          </a:prstGeom>
        </p:spPr>
      </p:pic>
      <p:pic>
        <p:nvPicPr>
          <p:cNvPr id="6" name="圖片 5"/>
          <p:cNvPicPr>
            <a:picLocks noChangeAspect="1"/>
          </p:cNvPicPr>
          <p:nvPr/>
        </p:nvPicPr>
        <p:blipFill>
          <a:blip r:embed="rId4"/>
          <a:stretch>
            <a:fillRect/>
          </a:stretch>
        </p:blipFill>
        <p:spPr>
          <a:xfrm>
            <a:off x="2320829" y="4253022"/>
            <a:ext cx="7552041" cy="1831289"/>
          </a:xfrm>
          <a:prstGeom prst="rect">
            <a:avLst/>
          </a:prstGeom>
        </p:spPr>
      </p:pic>
      <p:pic>
        <p:nvPicPr>
          <p:cNvPr id="7" name="圖片 6"/>
          <p:cNvPicPr>
            <a:picLocks noChangeAspect="1"/>
          </p:cNvPicPr>
          <p:nvPr/>
        </p:nvPicPr>
        <p:blipFill>
          <a:blip r:embed="rId5"/>
          <a:stretch>
            <a:fillRect/>
          </a:stretch>
        </p:blipFill>
        <p:spPr>
          <a:xfrm>
            <a:off x="414157" y="1954119"/>
            <a:ext cx="11361285" cy="4130192"/>
          </a:xfrm>
          <a:prstGeom prst="rect">
            <a:avLst/>
          </a:prstGeom>
        </p:spPr>
      </p:pic>
    </p:spTree>
    <p:extLst>
      <p:ext uri="{BB962C8B-B14F-4D97-AF65-F5344CB8AC3E}">
        <p14:creationId xmlns:p14="http://schemas.microsoft.com/office/powerpoint/2010/main" val="338785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543" y="284176"/>
            <a:ext cx="9784080" cy="1508760"/>
          </a:xfrm>
        </p:spPr>
        <p:txBody>
          <a:bodyPr/>
          <a:lstStyle/>
          <a:p>
            <a:r>
              <a:rPr lang="en-US" altLang="zh-TW" dirty="0" smtClean="0"/>
              <a:t>APPENDIX E – </a:t>
            </a:r>
            <a:r>
              <a:rPr lang="en-US" altLang="zh-TW" dirty="0" err="1" smtClean="0"/>
              <a:t>dL</a:t>
            </a:r>
            <a:r>
              <a:rPr lang="en-US" altLang="zh-TW" dirty="0" smtClean="0"/>
              <a:t> model performance</a:t>
            </a:r>
            <a:endParaRPr lang="sv-SE" b="1" dirty="0"/>
          </a:p>
        </p:txBody>
      </p:sp>
      <p:pic>
        <p:nvPicPr>
          <p:cNvPr id="4" name="內容版面配置區 3"/>
          <p:cNvPicPr>
            <a:picLocks noGrp="1" noChangeAspect="1"/>
          </p:cNvPicPr>
          <p:nvPr>
            <p:ph idx="1"/>
          </p:nvPr>
        </p:nvPicPr>
        <p:blipFill>
          <a:blip r:embed="rId2"/>
          <a:stretch>
            <a:fillRect/>
          </a:stretch>
        </p:blipFill>
        <p:spPr>
          <a:xfrm>
            <a:off x="2218400" y="1792936"/>
            <a:ext cx="8599748" cy="5065064"/>
          </a:xfrm>
          <a:prstGeom prst="rect">
            <a:avLst/>
          </a:prstGeom>
        </p:spPr>
      </p:pic>
      <p:cxnSp>
        <p:nvCxnSpPr>
          <p:cNvPr id="6" name="直線單箭頭接點 5"/>
          <p:cNvCxnSpPr/>
          <p:nvPr/>
        </p:nvCxnSpPr>
        <p:spPr>
          <a:xfrm>
            <a:off x="6094959" y="2374710"/>
            <a:ext cx="0" cy="368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9632004" y="2374710"/>
            <a:ext cx="0" cy="368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圖片 4"/>
          <p:cNvPicPr>
            <a:picLocks noChangeAspect="1"/>
          </p:cNvPicPr>
          <p:nvPr/>
        </p:nvPicPr>
        <p:blipFill>
          <a:blip r:embed="rId3"/>
          <a:stretch>
            <a:fillRect/>
          </a:stretch>
        </p:blipFill>
        <p:spPr>
          <a:xfrm>
            <a:off x="2218400" y="1792936"/>
            <a:ext cx="8599748" cy="5065064"/>
          </a:xfrm>
          <a:prstGeom prst="rect">
            <a:avLst/>
          </a:prstGeom>
        </p:spPr>
      </p:pic>
    </p:spTree>
    <p:extLst>
      <p:ext uri="{BB962C8B-B14F-4D97-AF65-F5344CB8AC3E}">
        <p14:creationId xmlns:p14="http://schemas.microsoft.com/office/powerpoint/2010/main" val="388546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DataSET</a:t>
            </a:r>
            <a:endParaRPr lang="sv-SE" dirty="0"/>
          </a:p>
        </p:txBody>
      </p:sp>
    </p:spTree>
    <p:extLst>
      <p:ext uri="{BB962C8B-B14F-4D97-AF65-F5344CB8AC3E}">
        <p14:creationId xmlns:p14="http://schemas.microsoft.com/office/powerpoint/2010/main" val="12854328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Dataset-1</a:t>
            </a:r>
            <a:endParaRPr lang="zh-TW" altLang="en-US" dirty="0"/>
          </a:p>
        </p:txBody>
      </p:sp>
      <p:sp>
        <p:nvSpPr>
          <p:cNvPr id="3" name="內容版面配置區 2"/>
          <p:cNvSpPr>
            <a:spLocks noGrp="1"/>
          </p:cNvSpPr>
          <p:nvPr>
            <p:ph idx="1"/>
          </p:nvPr>
        </p:nvSpPr>
        <p:spPr>
          <a:xfrm>
            <a:off x="1202919" y="2011680"/>
            <a:ext cx="9784080" cy="4846320"/>
          </a:xfrm>
        </p:spPr>
        <p:txBody>
          <a:bodyPr>
            <a:normAutofit/>
          </a:bodyPr>
          <a:lstStyle/>
          <a:p>
            <a:r>
              <a:rPr lang="en-US" altLang="zh-TW" sz="2800" dirty="0" smtClean="0"/>
              <a:t>NILB dataset</a:t>
            </a:r>
          </a:p>
          <a:p>
            <a:r>
              <a:rPr lang="en-US" altLang="zh-TW" sz="2800" dirty="0" smtClean="0"/>
              <a:t>1.5T MRI Image </a:t>
            </a:r>
          </a:p>
          <a:p>
            <a:r>
              <a:rPr lang="en-US" altLang="zh-TW" sz="2800" dirty="0"/>
              <a:t>Total 91 </a:t>
            </a:r>
            <a:r>
              <a:rPr lang="en-US" altLang="zh-TW" sz="2800" dirty="0" smtClean="0"/>
              <a:t>samples</a:t>
            </a:r>
          </a:p>
          <a:p>
            <a:r>
              <a:rPr lang="en-US" altLang="zh-TW" sz="2800" dirty="0" smtClean="0"/>
              <a:t>Contains</a:t>
            </a:r>
          </a:p>
          <a:p>
            <a:pPr lvl="1"/>
            <a:r>
              <a:rPr lang="en-US" altLang="zh-TW" sz="2800" dirty="0" smtClean="0"/>
              <a:t>Stage 0: 29</a:t>
            </a:r>
          </a:p>
          <a:p>
            <a:pPr lvl="1"/>
            <a:r>
              <a:rPr lang="en-US" altLang="zh-TW" sz="2800" dirty="0" smtClean="0"/>
              <a:t>Stage 1: 16</a:t>
            </a:r>
          </a:p>
          <a:p>
            <a:pPr lvl="1"/>
            <a:r>
              <a:rPr lang="en-US" altLang="zh-TW" sz="2800" dirty="0" smtClean="0"/>
              <a:t>Stage 2: 25</a:t>
            </a:r>
          </a:p>
          <a:p>
            <a:pPr lvl="1"/>
            <a:r>
              <a:rPr lang="en-US" altLang="zh-TW" sz="2800" dirty="0" smtClean="0"/>
              <a:t>Stage 3: 14</a:t>
            </a:r>
          </a:p>
          <a:p>
            <a:pPr lvl="1"/>
            <a:r>
              <a:rPr lang="en-US" altLang="zh-TW" sz="2800" dirty="0" smtClean="0"/>
              <a:t>Stage 4: 7</a:t>
            </a:r>
          </a:p>
          <a:p>
            <a:pPr lvl="1"/>
            <a:endParaRPr lang="en-US" altLang="zh-TW" dirty="0" smtClean="0"/>
          </a:p>
        </p:txBody>
      </p:sp>
    </p:spTree>
    <p:extLst>
      <p:ext uri="{BB962C8B-B14F-4D97-AF65-F5344CB8AC3E}">
        <p14:creationId xmlns:p14="http://schemas.microsoft.com/office/powerpoint/2010/main" val="143101809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帶狀">
  <a:themeElements>
    <a:clrScheme name="灰階">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帶狀">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帶狀">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tint val="98000"/>
              </a:schemeClr>
              <a:schemeClr val="phClr">
                <a:tint val="99000"/>
                <a:shade val="96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C3935CB6-B0E3-44A7-AB37-996D901F73A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TM03090430[[fn=帶狀]]</Template>
  <TotalTime>3480</TotalTime>
  <Words>4564</Words>
  <Application>Microsoft Office PowerPoint</Application>
  <PresentationFormat>寬螢幕</PresentationFormat>
  <Paragraphs>549</Paragraphs>
  <Slides>70</Slides>
  <Notes>57</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70</vt:i4>
      </vt:variant>
    </vt:vector>
  </HeadingPairs>
  <TitlesOfParts>
    <vt:vector size="77" baseType="lpstr">
      <vt:lpstr>新細明體</vt:lpstr>
      <vt:lpstr>Arial</vt:lpstr>
      <vt:lpstr>Calibri</vt:lpstr>
      <vt:lpstr>Cambria Math</vt:lpstr>
      <vt:lpstr>Corbel</vt:lpstr>
      <vt:lpstr>Wingdings</vt:lpstr>
      <vt:lpstr>帶狀</vt:lpstr>
      <vt:lpstr>Classify Liver Fibrosis Stage Using Gadoxetic Acid-Enhanced MR Images</vt:lpstr>
      <vt:lpstr>Outline</vt:lpstr>
      <vt:lpstr>Background</vt:lpstr>
      <vt:lpstr>MRI</vt:lpstr>
      <vt:lpstr>Liver fibrosis</vt:lpstr>
      <vt:lpstr>Motivation</vt:lpstr>
      <vt:lpstr>Motivation</vt:lpstr>
      <vt:lpstr>DataSET</vt:lpstr>
      <vt:lpstr>Dataset-1</vt:lpstr>
      <vt:lpstr>Dataset-1</vt:lpstr>
      <vt:lpstr>Dataset-2</vt:lpstr>
      <vt:lpstr>Reproduce RFI </vt:lpstr>
      <vt:lpstr>Method</vt:lpstr>
      <vt:lpstr>METHOD</vt:lpstr>
      <vt:lpstr>Result - RFI</vt:lpstr>
      <vt:lpstr>Result - RFI</vt:lpstr>
      <vt:lpstr>Result - RFI</vt:lpstr>
      <vt:lpstr>Result - RFI</vt:lpstr>
      <vt:lpstr>Small Improvement - our own “RFI”</vt:lpstr>
      <vt:lpstr>PROBLEM</vt:lpstr>
      <vt:lpstr>Problem</vt:lpstr>
      <vt:lpstr>Improvement</vt:lpstr>
      <vt:lpstr>Improvement</vt:lpstr>
      <vt:lpstr>IMPROVEMENT</vt:lpstr>
      <vt:lpstr>IMPROVEMENT</vt:lpstr>
      <vt:lpstr>Baseline</vt:lpstr>
      <vt:lpstr>conventional M.L</vt:lpstr>
      <vt:lpstr>M.L-result</vt:lpstr>
      <vt:lpstr>Adaboost</vt:lpstr>
      <vt:lpstr>Adaboost-Generalizability</vt:lpstr>
      <vt:lpstr>Adaboost-Generalizability</vt:lpstr>
      <vt:lpstr>Deep learning</vt:lpstr>
      <vt:lpstr>Deep learning</vt:lpstr>
      <vt:lpstr>Deep learning – architecture </vt:lpstr>
      <vt:lpstr>Deep learning – architecture </vt:lpstr>
      <vt:lpstr>Deep learning</vt:lpstr>
      <vt:lpstr>RESneT-18</vt:lpstr>
      <vt:lpstr>Image Augmentation</vt:lpstr>
      <vt:lpstr>Not Working</vt:lpstr>
      <vt:lpstr>Not Working</vt:lpstr>
      <vt:lpstr>Not Working</vt:lpstr>
      <vt:lpstr>Image windowing</vt:lpstr>
      <vt:lpstr>Different Windowing</vt:lpstr>
      <vt:lpstr>Training procedure</vt:lpstr>
      <vt:lpstr>(Masked) Size different (2500/5000/10000)</vt:lpstr>
      <vt:lpstr>Windowing different (global/local)</vt:lpstr>
      <vt:lpstr>Augment /learning rate different</vt:lpstr>
      <vt:lpstr>Masked vs non-Masked</vt:lpstr>
      <vt:lpstr>Weight decay</vt:lpstr>
      <vt:lpstr>Resnet18-Validation</vt:lpstr>
      <vt:lpstr>Resnet18-ValidatioN</vt:lpstr>
      <vt:lpstr>Resnet18-Validation</vt:lpstr>
      <vt:lpstr>Deeper network – ResNET50/101</vt:lpstr>
      <vt:lpstr>Deeper network – InceptionV3</vt:lpstr>
      <vt:lpstr>Result</vt:lpstr>
      <vt:lpstr>Generalizability</vt:lpstr>
      <vt:lpstr>Excution time</vt:lpstr>
      <vt:lpstr>Conclusion</vt:lpstr>
      <vt:lpstr>Conclusion</vt:lpstr>
      <vt:lpstr>Future works</vt:lpstr>
      <vt:lpstr>Thanks</vt:lpstr>
      <vt:lpstr>Appendix</vt:lpstr>
      <vt:lpstr>APPENDIX A – GLRLM rotate implement</vt:lpstr>
      <vt:lpstr>APPENDIX B – Own rfi feature selection</vt:lpstr>
      <vt:lpstr>Detail C – NLE</vt:lpstr>
      <vt:lpstr>APPENDIX C – NLE</vt:lpstr>
      <vt:lpstr>APPENDIX C – NLE</vt:lpstr>
      <vt:lpstr>APPENDIX D – Improvement, our own “RFI”</vt:lpstr>
      <vt:lpstr>APPENDIX D – Improve RFI with augment data</vt:lpstr>
      <vt:lpstr>APPENDIX E – dL model performance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 Liver Fibrosis Stage with MRI image</dc:title>
  <dc:creator>奕呈 盧</dc:creator>
  <cp:lastModifiedBy>奕呈 盧</cp:lastModifiedBy>
  <cp:revision>173</cp:revision>
  <dcterms:created xsi:type="dcterms:W3CDTF">2019-03-20T12:38:53Z</dcterms:created>
  <dcterms:modified xsi:type="dcterms:W3CDTF">2019-08-24T01:33:01Z</dcterms:modified>
</cp:coreProperties>
</file>